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drawings/drawing2.xml" ContentType="application/vnd.openxmlformats-officedocument.drawingml.chartshapes+xml"/>
  <Override PartName="/ppt/presentation.xml" ContentType="application/vnd.openxmlformats-officedocument.presentationml.presentation.main+xml"/>
  <Override PartName="/ppt/drawings/drawing1.xml" ContentType="application/vnd.openxmlformats-officedocument.drawingml.chartshapes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charts/colors14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16.xml" ContentType="application/vnd.openxmlformats-officedocument.drawingml.chart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style16.xml" ContentType="application/vnd.ms-office.chartstyle+xml"/>
  <Override PartName="/ppt/charts/style10.xml" ContentType="application/vnd.ms-office.chartstyle+xml"/>
  <Override PartName="/ppt/charts/chart14.xml" ContentType="application/vnd.openxmlformats-officedocument.drawingml.chart+xml"/>
  <Override PartName="/ppt/charts/colors16.xml" ContentType="application/vnd.ms-office.chartcolorstyle+xml"/>
  <Override PartName="/ppt/theme/themeOverride7.xml" ContentType="application/vnd.openxmlformats-officedocument.themeOverride+xml"/>
  <Override PartName="/ppt/charts/colors13.xml" ContentType="application/vnd.ms-office.chartcolorstyle+xml"/>
  <Override PartName="/ppt/charts/style13.xml" ContentType="application/vnd.ms-office.chartstyle+xml"/>
  <Override PartName="/ppt/charts/chart13.xml" ContentType="application/vnd.openxmlformats-officedocument.drawingml.chart+xml"/>
  <Override PartName="/ppt/charts/colors12.xml" ContentType="application/vnd.ms-office.chartcolorstyle+xml"/>
  <Override PartName="/ppt/charts/style12.xml" ContentType="application/vnd.ms-office.chartstyle+xml"/>
  <Override PartName="/ppt/charts/chart12.xml" ContentType="application/vnd.openxmlformats-officedocument.drawingml.chart+xml"/>
  <Override PartName="/ppt/charts/colors11.xml" ContentType="application/vnd.ms-office.chartcolorstyle+xml"/>
  <Override PartName="/ppt/charts/style11.xml" ContentType="application/vnd.ms-office.chartstyle+xml"/>
  <Override PartName="/ppt/charts/chart11.xml" ContentType="application/vnd.openxmlformats-officedocument.drawingml.chart+xml"/>
  <Override PartName="/ppt/charts/colors10.xml" ContentType="application/vnd.ms-office.chartcolorstyle+xml"/>
  <Override PartName="/ppt/charts/chart10.xml" ContentType="application/vnd.openxmlformats-officedocument.drawingml.chart+xml"/>
  <Override PartName="/ppt/charts/colors9.xml" ContentType="application/vnd.ms-office.chartcolorstyle+xml"/>
  <Override PartName="/ppt/charts/style9.xml" ContentType="application/vnd.ms-office.chartstyl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charts/colors8.xml" ContentType="application/vnd.ms-office.chartcolorstyle+xml"/>
  <Override PartName="/ppt/charts/style8.xml" ContentType="application/vnd.ms-office.chartstyle+xml"/>
  <Override PartName="/ppt/charts/chart8.xml" ContentType="application/vnd.openxmlformats-officedocument.drawingml.chart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style14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olors15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83" r:id="rId5"/>
    <p:sldId id="259" r:id="rId6"/>
    <p:sldId id="260" r:id="rId7"/>
    <p:sldId id="290" r:id="rId8"/>
    <p:sldId id="291" r:id="rId9"/>
    <p:sldId id="292" r:id="rId10"/>
    <p:sldId id="297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98" r:id="rId25"/>
    <p:sldId id="280" r:id="rId26"/>
  </p:sldIdLst>
  <p:sldSz cx="18288000" cy="10287000"/>
  <p:notesSz cx="18288000" cy="10287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guVseAjyeRQtoR43mjbb26Ux5J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EA91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E6E03F-8E33-4B7D-9DD9-4E6A13FB2074}">
  <a:tblStyle styleId="{06E6E03F-8E33-4B7D-9DD9-4E6A13FB207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7B1C84E-141D-4D69-A676-6855D696AC37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CEAF0"/>
          </a:solidFill>
        </a:fill>
      </a:tcStyle>
    </a:wholeTbl>
    <a:band1H>
      <a:tcTxStyle/>
      <a:tcStyle>
        <a:tcBdr/>
        <a:fill>
          <a:solidFill>
            <a:srgbClr val="D7D2D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7D2D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14" y="77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46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49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150356205474321E-2"/>
          <c:y val="3.1613811338422615E-2"/>
          <c:w val="0.9072135386061817"/>
          <c:h val="0.815325881914627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Sheet9!$A$4</c:f>
              <c:strCache>
                <c:ptCount val="1"/>
                <c:pt idx="0">
                  <c:v>Darat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Sheet9!$B$3:$J$3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2024 (Jan-Julai)</c:v>
                </c:pt>
                <c:pt idx="8">
                  <c:v>2025 (Jan-Julai)</c:v>
                </c:pt>
              </c:strCache>
            </c:strRef>
          </c:cat>
          <c:val>
            <c:numRef>
              <c:f>Sheet9!$B$4:$J$4</c:f>
              <c:numCache>
                <c:formatCode>#,##0</c:formatCode>
                <c:ptCount val="9"/>
                <c:pt idx="0">
                  <c:v>4224440</c:v>
                </c:pt>
                <c:pt idx="1">
                  <c:v>4100635</c:v>
                </c:pt>
                <c:pt idx="2">
                  <c:v>1006763</c:v>
                </c:pt>
                <c:pt idx="3">
                  <c:v>106848</c:v>
                </c:pt>
                <c:pt idx="4">
                  <c:v>628558</c:v>
                </c:pt>
                <c:pt idx="5">
                  <c:v>2118951</c:v>
                </c:pt>
                <c:pt idx="6">
                  <c:v>381507</c:v>
                </c:pt>
                <c:pt idx="7">
                  <c:v>200594</c:v>
                </c:pt>
                <c:pt idx="8">
                  <c:v>252861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8-4AB7-B64A-2A62A1A067CD}"/>
            </c:ext>
          </c:extLst>
        </c:ser>
        <c:ser>
          <c:idx val="1"/>
          <c:order val="1"/>
          <c:tx>
            <c:strRef>
              <c:f>Sheet9!$A$5</c:f>
              <c:strCache>
                <c:ptCount val="1"/>
                <c:pt idx="0">
                  <c:v>Laut 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Sheet9!$B$3:$J$3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2024 (Jan-Julai)</c:v>
                </c:pt>
                <c:pt idx="8">
                  <c:v>2025 (Jan-Julai)</c:v>
                </c:pt>
              </c:strCache>
            </c:strRef>
          </c:cat>
          <c:val>
            <c:numRef>
              <c:f>Sheet9!$B$5:$J$5</c:f>
              <c:numCache>
                <c:formatCode>#,##0</c:formatCode>
                <c:ptCount val="9"/>
                <c:pt idx="0">
                  <c:v>18760</c:v>
                </c:pt>
                <c:pt idx="1">
                  <c:v>15149</c:v>
                </c:pt>
                <c:pt idx="2">
                  <c:v>1526</c:v>
                </c:pt>
                <c:pt idx="3" formatCode="General">
                  <c:v>0</c:v>
                </c:pt>
                <c:pt idx="4" formatCode="General">
                  <c:v>0</c:v>
                </c:pt>
                <c:pt idx="5">
                  <c:v>15379</c:v>
                </c:pt>
                <c:pt idx="6">
                  <c:v>28248</c:v>
                </c:pt>
                <c:pt idx="7">
                  <c:v>14386</c:v>
                </c:pt>
                <c:pt idx="8">
                  <c:v>27587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38-4AB7-B64A-2A62A1A067CD}"/>
            </c:ext>
          </c:extLst>
        </c:ser>
        <c:ser>
          <c:idx val="2"/>
          <c:order val="2"/>
          <c:tx>
            <c:strRef>
              <c:f>Sheet9!$A$6</c:f>
              <c:strCache>
                <c:ptCount val="1"/>
                <c:pt idx="0">
                  <c:v>Udara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Sheet9!$B$3:$J$3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2024 (Jan-Julai)</c:v>
                </c:pt>
                <c:pt idx="8">
                  <c:v>2025 (Jan-Julai)</c:v>
                </c:pt>
              </c:strCache>
            </c:strRef>
          </c:cat>
          <c:val>
            <c:numRef>
              <c:f>Sheet9!$B$6:$J$6</c:f>
              <c:numCache>
                <c:formatCode>#,##0</c:formatCode>
                <c:ptCount val="9"/>
                <c:pt idx="0">
                  <c:v>278136</c:v>
                </c:pt>
                <c:pt idx="1">
                  <c:v>333244</c:v>
                </c:pt>
                <c:pt idx="2">
                  <c:v>62325</c:v>
                </c:pt>
                <c:pt idx="3">
                  <c:v>3543</c:v>
                </c:pt>
                <c:pt idx="4">
                  <c:v>35701</c:v>
                </c:pt>
                <c:pt idx="5">
                  <c:v>133630</c:v>
                </c:pt>
                <c:pt idx="6">
                  <c:v>268282</c:v>
                </c:pt>
                <c:pt idx="7">
                  <c:v>146213</c:v>
                </c:pt>
                <c:pt idx="8">
                  <c:v>157896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38-4AB7-B64A-2A62A1A06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03259120"/>
        <c:axId val="2003259952"/>
      </c:barChart>
      <c:catAx>
        <c:axId val="200325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3259952"/>
        <c:crosses val="autoZero"/>
        <c:auto val="1"/>
        <c:lblAlgn val="ctr"/>
        <c:lblOffset val="100"/>
        <c:noMultiLvlLbl val="0"/>
      </c:catAx>
      <c:valAx>
        <c:axId val="20032599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 err="1"/>
                  <a:t>Jumlah</a:t>
                </a:r>
                <a:r>
                  <a:rPr lang="en-US" sz="1600" b="1" dirty="0"/>
                  <a:t> Ketibaan </a:t>
                </a:r>
                <a:r>
                  <a:rPr lang="en-US" sz="1600" b="1" dirty="0" err="1"/>
                  <a:t>Pelancong</a:t>
                </a:r>
                <a:endParaRPr lang="en-US" sz="1600" b="1" dirty="0"/>
              </a:p>
            </c:rich>
          </c:tx>
          <c:layout>
            <c:manualLayout>
              <c:xMode val="edge"/>
              <c:yMode val="edge"/>
              <c:x val="4.3361063350697039E-2"/>
              <c:y val="0.307378721411917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crossAx val="20032591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264446456476152"/>
          <c:y val="5.6174997350364173E-2"/>
          <c:w val="0.18501968591878498"/>
          <c:h val="0.1018340138702450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Temburong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7220078855308399E-2"/>
          <c:y val="0.14466548824254111"/>
          <c:w val="0.9417803998403943"/>
          <c:h val="0.705170578133386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Sheet1!$V$27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7F-47A2-9518-A25F3BB16B6E}"/>
              </c:ext>
            </c:extLst>
          </c:dPt>
          <c:cat>
            <c:strRef>
              <c:f>Sheet1!$W$26:$AI$26</c:f>
              <c:strCache>
                <c:ptCount val="1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TOTAL</c:v>
                </c:pt>
              </c:strCache>
            </c:strRef>
          </c:cat>
          <c:val>
            <c:numRef>
              <c:f>Sheet1!$W$27:$AI$27</c:f>
              <c:numCache>
                <c:formatCode>#,##0_);\(#,##0\)</c:formatCode>
                <c:ptCount val="13"/>
                <c:pt idx="0">
                  <c:v>1037</c:v>
                </c:pt>
                <c:pt idx="1">
                  <c:v>1269</c:v>
                </c:pt>
                <c:pt idx="2">
                  <c:v>888</c:v>
                </c:pt>
                <c:pt idx="3">
                  <c:v>708</c:v>
                </c:pt>
                <c:pt idx="4">
                  <c:v>721</c:v>
                </c:pt>
                <c:pt idx="5">
                  <c:v>869</c:v>
                </c:pt>
                <c:pt idx="12">
                  <c:v>5492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7F-47A2-9518-A25F3BB16B6E}"/>
            </c:ext>
          </c:extLst>
        </c:ser>
        <c:ser>
          <c:idx val="1"/>
          <c:order val="1"/>
          <c:tx>
            <c:strRef>
              <c:f>Sheet1!$V$28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D7F-47A2-9518-A25F3BB16B6E}"/>
              </c:ext>
            </c:extLst>
          </c:dPt>
          <c:cat>
            <c:strRef>
              <c:f>Sheet1!$W$26:$AI$26</c:f>
              <c:strCache>
                <c:ptCount val="1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TOTAL</c:v>
                </c:pt>
              </c:strCache>
            </c:strRef>
          </c:cat>
          <c:val>
            <c:numRef>
              <c:f>Sheet1!$W$28:$AI$28</c:f>
              <c:numCache>
                <c:formatCode>#,##0_);\(#,##0\)</c:formatCode>
                <c:ptCount val="13"/>
                <c:pt idx="0">
                  <c:v>735</c:v>
                </c:pt>
                <c:pt idx="1">
                  <c:v>900</c:v>
                </c:pt>
                <c:pt idx="2">
                  <c:v>662</c:v>
                </c:pt>
                <c:pt idx="3">
                  <c:v>657</c:v>
                </c:pt>
                <c:pt idx="4">
                  <c:v>785</c:v>
                </c:pt>
                <c:pt idx="5">
                  <c:v>656</c:v>
                </c:pt>
                <c:pt idx="12">
                  <c:v>4395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D7F-47A2-9518-A25F3BB16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6676255"/>
        <c:axId val="236672095"/>
      </c:barChart>
      <c:catAx>
        <c:axId val="2366762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672095"/>
        <c:crosses val="autoZero"/>
        <c:auto val="1"/>
        <c:lblAlgn val="ctr"/>
        <c:lblOffset val="100"/>
        <c:noMultiLvlLbl val="0"/>
      </c:catAx>
      <c:valAx>
        <c:axId val="236672095"/>
        <c:scaling>
          <c:orientation val="minMax"/>
        </c:scaling>
        <c:delete val="0"/>
        <c:axPos val="l"/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67625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Belait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Sheet1!$V$52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8A-4C30-ABBE-FE8C64DC4FB6}"/>
              </c:ext>
            </c:extLst>
          </c:dPt>
          <c:cat>
            <c:strRef>
              <c:f>Sheet1!$W$51:$AI$51</c:f>
              <c:strCache>
                <c:ptCount val="1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TOTAL</c:v>
                </c:pt>
              </c:strCache>
            </c:strRef>
          </c:cat>
          <c:val>
            <c:numRef>
              <c:f>Sheet1!$W$52:$AI$52</c:f>
              <c:numCache>
                <c:formatCode>#,##0</c:formatCode>
                <c:ptCount val="13"/>
                <c:pt idx="0">
                  <c:v>316</c:v>
                </c:pt>
                <c:pt idx="1">
                  <c:v>282</c:v>
                </c:pt>
                <c:pt idx="2">
                  <c:v>362</c:v>
                </c:pt>
                <c:pt idx="3">
                  <c:v>266</c:v>
                </c:pt>
                <c:pt idx="4">
                  <c:v>660</c:v>
                </c:pt>
                <c:pt idx="5">
                  <c:v>622</c:v>
                </c:pt>
                <c:pt idx="12" formatCode="#,##0_);\(#,##0\)">
                  <c:v>2508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8A-4C30-ABBE-FE8C64DC4FB6}"/>
            </c:ext>
          </c:extLst>
        </c:ser>
        <c:ser>
          <c:idx val="1"/>
          <c:order val="1"/>
          <c:tx>
            <c:strRef>
              <c:f>Sheet1!$V$53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D8A-4C30-ABBE-FE8C64DC4FB6}"/>
              </c:ext>
            </c:extLst>
          </c:dPt>
          <c:cat>
            <c:strRef>
              <c:f>Sheet1!$W$51:$AI$51</c:f>
              <c:strCache>
                <c:ptCount val="1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TOTAL</c:v>
                </c:pt>
              </c:strCache>
            </c:strRef>
          </c:cat>
          <c:val>
            <c:numRef>
              <c:f>Sheet1!$W$53:$AI$53</c:f>
              <c:numCache>
                <c:formatCode>#,##0_);\(#,##0\)</c:formatCode>
                <c:ptCount val="13"/>
                <c:pt idx="0">
                  <c:v>280</c:v>
                </c:pt>
                <c:pt idx="1">
                  <c:v>414</c:v>
                </c:pt>
                <c:pt idx="2">
                  <c:v>5</c:v>
                </c:pt>
                <c:pt idx="3">
                  <c:v>66</c:v>
                </c:pt>
                <c:pt idx="4">
                  <c:v>315</c:v>
                </c:pt>
                <c:pt idx="5">
                  <c:v>237</c:v>
                </c:pt>
                <c:pt idx="12">
                  <c:v>1317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8A-4C30-ABBE-FE8C64DC4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7284175"/>
        <c:axId val="847286255"/>
      </c:barChart>
      <c:catAx>
        <c:axId val="8472841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7286255"/>
        <c:crosses val="autoZero"/>
        <c:auto val="1"/>
        <c:lblAlgn val="ctr"/>
        <c:lblOffset val="100"/>
        <c:noMultiLvlLbl val="0"/>
      </c:catAx>
      <c:valAx>
        <c:axId val="847286255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728417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Tutong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Sheet1!$V$76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Sheet1!$W$75:$AI$75</c:f>
              <c:strCache>
                <c:ptCount val="1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TOTAL</c:v>
                </c:pt>
              </c:strCache>
            </c:strRef>
          </c:cat>
          <c:val>
            <c:numRef>
              <c:f>Sheet1!$W$76:$AI$76</c:f>
              <c:numCache>
                <c:formatCode>#,##0_);\(#,##0\)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2F-4093-B653-1DE489F32D41}"/>
            </c:ext>
          </c:extLst>
        </c:ser>
        <c:ser>
          <c:idx val="1"/>
          <c:order val="1"/>
          <c:tx>
            <c:strRef>
              <c:f>Sheet1!$V$77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32F-4093-B653-1DE489F32D41}"/>
              </c:ext>
            </c:extLst>
          </c:dPt>
          <c:cat>
            <c:strRef>
              <c:f>Sheet1!$W$75:$AI$75</c:f>
              <c:strCache>
                <c:ptCount val="1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TOTAL</c:v>
                </c:pt>
              </c:strCache>
            </c:strRef>
          </c:cat>
          <c:val>
            <c:numRef>
              <c:f>Sheet1!$W$77:$AI$77</c:f>
              <c:numCache>
                <c:formatCode>General</c:formatCode>
                <c:ptCount val="13"/>
                <c:pt idx="0">
                  <c:v>11</c:v>
                </c:pt>
                <c:pt idx="1">
                  <c:v>0</c:v>
                </c:pt>
                <c:pt idx="2">
                  <c:v>0</c:v>
                </c:pt>
                <c:pt idx="3">
                  <c:v>19</c:v>
                </c:pt>
                <c:pt idx="4">
                  <c:v>75</c:v>
                </c:pt>
                <c:pt idx="5">
                  <c:v>67</c:v>
                </c:pt>
                <c:pt idx="12" formatCode="#,##0_);\(#,##0\)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2F-4093-B653-1DE489F32D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8026800"/>
        <c:axId val="255171600"/>
      </c:barChart>
      <c:catAx>
        <c:axId val="248026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171600"/>
        <c:crosses val="autoZero"/>
        <c:auto val="1"/>
        <c:lblAlgn val="ctr"/>
        <c:lblOffset val="100"/>
        <c:noMultiLvlLbl val="0"/>
      </c:catAx>
      <c:valAx>
        <c:axId val="255171600"/>
        <c:scaling>
          <c:orientation val="minMax"/>
        </c:scaling>
        <c:delete val="0"/>
        <c:axPos val="l"/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0268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'ROOM &amp; BEDS'!$A$3</c:f>
              <c:strCache>
                <c:ptCount val="1"/>
                <c:pt idx="0">
                  <c:v>Jumlah Bilik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'ROOM &amp; BEDS'!$B$1:$I$1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
 (Setakat Julai)</c:v>
                </c:pt>
              </c:strCache>
            </c:strRef>
          </c:cat>
          <c:val>
            <c:numRef>
              <c:f>'ROOM &amp; BEDS'!$B$3:$I$3</c:f>
              <c:numCache>
                <c:formatCode>#,##0</c:formatCode>
                <c:ptCount val="8"/>
                <c:pt idx="0">
                  <c:v>4586</c:v>
                </c:pt>
                <c:pt idx="1">
                  <c:v>4585</c:v>
                </c:pt>
                <c:pt idx="2">
                  <c:v>4625</c:v>
                </c:pt>
                <c:pt idx="3">
                  <c:v>4625</c:v>
                </c:pt>
                <c:pt idx="4">
                  <c:v>4625</c:v>
                </c:pt>
                <c:pt idx="5">
                  <c:v>4707</c:v>
                </c:pt>
                <c:pt idx="6">
                  <c:v>4299</c:v>
                </c:pt>
                <c:pt idx="7">
                  <c:v>4299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D1-2A4E-B779-0197A225403D}"/>
            </c:ext>
          </c:extLst>
        </c:ser>
        <c:ser>
          <c:idx val="2"/>
          <c:order val="2"/>
          <c:tx>
            <c:strRef>
              <c:f>'ROOM &amp; BEDS'!$A$4</c:f>
              <c:strCache>
                <c:ptCount val="1"/>
                <c:pt idx="0">
                  <c:v>Jumlah Katil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'ROOM &amp; BEDS'!$B$1:$I$1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
 (Setakat Julai)</c:v>
                </c:pt>
              </c:strCache>
            </c:strRef>
          </c:cat>
          <c:val>
            <c:numRef>
              <c:f>'ROOM &amp; BEDS'!$B$4:$I$4</c:f>
              <c:numCache>
                <c:formatCode>#,##0</c:formatCode>
                <c:ptCount val="8"/>
                <c:pt idx="0">
                  <c:v>6604</c:v>
                </c:pt>
                <c:pt idx="1">
                  <c:v>7227</c:v>
                </c:pt>
                <c:pt idx="2">
                  <c:v>7287</c:v>
                </c:pt>
                <c:pt idx="3">
                  <c:v>7287</c:v>
                </c:pt>
                <c:pt idx="4">
                  <c:v>7287</c:v>
                </c:pt>
                <c:pt idx="5">
                  <c:v>7102</c:v>
                </c:pt>
                <c:pt idx="6">
                  <c:v>6112</c:v>
                </c:pt>
                <c:pt idx="7">
                  <c:v>6112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D1-2A4E-B779-0197A22540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7712464"/>
        <c:axId val="422571376"/>
      </c:barChart>
      <c:lineChart>
        <c:grouping val="standard"/>
        <c:varyColors val="0"/>
        <c:ser>
          <c:idx val="0"/>
          <c:order val="0"/>
          <c:tx>
            <c:strRef>
              <c:f>'ROOM &amp; BEDS'!$A$2</c:f>
              <c:strCache>
                <c:ptCount val="1"/>
                <c:pt idx="0">
                  <c:v>Jumlah Premis Penginapan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noFill/>
              </a:ln>
              <a:effectLst/>
            </c:spPr>
          </c:marker>
          <c:dLbls>
            <c:spPr>
              <a:solidFill>
                <a:srgbClr val="B88AEA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'ROOM &amp; BEDS'!$B$1:$I$1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
 (Setakat Julai)</c:v>
                </c:pt>
              </c:strCache>
            </c:strRef>
          </c:cat>
          <c:val>
            <c:numRef>
              <c:f>'ROOM &amp; BEDS'!$B$2:$I$2</c:f>
              <c:numCache>
                <c:formatCode>#,##0</c:formatCode>
                <c:ptCount val="8"/>
                <c:pt idx="0">
                  <c:v>89</c:v>
                </c:pt>
                <c:pt idx="1">
                  <c:v>89</c:v>
                </c:pt>
                <c:pt idx="2">
                  <c:v>90</c:v>
                </c:pt>
                <c:pt idx="3">
                  <c:v>90</c:v>
                </c:pt>
                <c:pt idx="4">
                  <c:v>90</c:v>
                </c:pt>
                <c:pt idx="5">
                  <c:v>85</c:v>
                </c:pt>
                <c:pt idx="6">
                  <c:v>60</c:v>
                </c:pt>
                <c:pt idx="7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ED1-2A4E-B779-0197A22540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04561200"/>
        <c:axId val="1804562032"/>
      </c:lineChart>
      <c:catAx>
        <c:axId val="227712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571376"/>
        <c:crosses val="autoZero"/>
        <c:auto val="1"/>
        <c:lblAlgn val="ctr"/>
        <c:lblOffset val="100"/>
        <c:noMultiLvlLbl val="0"/>
      </c:catAx>
      <c:valAx>
        <c:axId val="422571376"/>
        <c:scaling>
          <c:orientation val="minMax"/>
          <c:min val="4000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712464"/>
        <c:crosses val="autoZero"/>
        <c:crossBetween val="between"/>
      </c:valAx>
      <c:valAx>
        <c:axId val="1804562032"/>
        <c:scaling>
          <c:orientation val="minMax"/>
          <c:max val="90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4561200"/>
        <c:crosses val="max"/>
        <c:crossBetween val="between"/>
      </c:valAx>
      <c:catAx>
        <c:axId val="1804561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04562032"/>
        <c:crosses val="autoZero"/>
        <c:auto val="1"/>
        <c:lblAlgn val="ctr"/>
        <c:lblOffset val="100"/>
        <c:noMultiLvlLbl val="0"/>
      </c:catAx>
      <c:spPr>
        <a:pattFill prst="ltDnDiag">
          <a:fgClr>
            <a:schemeClr val="bg2"/>
          </a:fgClr>
          <a:bgClr>
            <a:schemeClr val="bg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rgbClr val="000000"/>
      </a:solidFill>
      <a:round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Hotel, Peranginan dan Pangsapuri</a:t>
            </a:r>
          </a:p>
        </c:rich>
      </c:tx>
      <c:layout>
        <c:manualLayout>
          <c:xMode val="edge"/>
          <c:yMode val="edge"/>
          <c:x val="0.31509100364014558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'[Chart in Microsoft PowerPoint]Accommodation'!$A$8</c:f>
              <c:strCache>
                <c:ptCount val="1"/>
                <c:pt idx="0">
                  <c:v>Bilik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PowerPoint]Accommodation'!$B$2:$I$2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 (Setakat Jun)</c:v>
                </c:pt>
              </c:strCache>
            </c:strRef>
          </c:cat>
          <c:val>
            <c:numRef>
              <c:f>'[Chart in Microsoft PowerPoint]Accommodation'!$B$8:$I$8</c:f>
              <c:numCache>
                <c:formatCode>#,##0</c:formatCode>
                <c:ptCount val="8"/>
                <c:pt idx="0">
                  <c:v>4254</c:v>
                </c:pt>
                <c:pt idx="1">
                  <c:v>4241</c:v>
                </c:pt>
                <c:pt idx="2">
                  <c:v>4281</c:v>
                </c:pt>
                <c:pt idx="3">
                  <c:v>4281</c:v>
                </c:pt>
                <c:pt idx="4">
                  <c:v>4281</c:v>
                </c:pt>
                <c:pt idx="5">
                  <c:v>4354</c:v>
                </c:pt>
                <c:pt idx="6">
                  <c:v>4212</c:v>
                </c:pt>
                <c:pt idx="7">
                  <c:v>4212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68-4589-895B-5526F753D97A}"/>
            </c:ext>
          </c:extLst>
        </c:ser>
        <c:ser>
          <c:idx val="2"/>
          <c:order val="2"/>
          <c:tx>
            <c:strRef>
              <c:f>'[Chart in Microsoft PowerPoint]Accommodation'!$A$9</c:f>
              <c:strCache>
                <c:ptCount val="1"/>
                <c:pt idx="0">
                  <c:v>Katil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PowerPoint]Accommodation'!$B$2:$I$2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 (Setakat Jun)</c:v>
                </c:pt>
              </c:strCache>
            </c:strRef>
          </c:cat>
          <c:val>
            <c:numRef>
              <c:f>'[Chart in Microsoft PowerPoint]Accommodation'!$B$9:$I$9</c:f>
              <c:numCache>
                <c:formatCode>#,##0</c:formatCode>
                <c:ptCount val="8"/>
                <c:pt idx="0">
                  <c:v>5883</c:v>
                </c:pt>
                <c:pt idx="1">
                  <c:v>6495</c:v>
                </c:pt>
                <c:pt idx="2">
                  <c:v>6555</c:v>
                </c:pt>
                <c:pt idx="3">
                  <c:v>6555</c:v>
                </c:pt>
                <c:pt idx="4">
                  <c:v>6555</c:v>
                </c:pt>
                <c:pt idx="5">
                  <c:v>6371</c:v>
                </c:pt>
                <c:pt idx="6">
                  <c:v>5969</c:v>
                </c:pt>
                <c:pt idx="7">
                  <c:v>5969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68-4589-895B-5526F753D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348052512"/>
        <c:axId val="-1348067744"/>
      </c:barChart>
      <c:lineChart>
        <c:grouping val="stacked"/>
        <c:varyColors val="0"/>
        <c:ser>
          <c:idx val="0"/>
          <c:order val="0"/>
          <c:tx>
            <c:strRef>
              <c:f>'[Chart in Microsoft PowerPoint]Accommodation'!$A$7</c:f>
              <c:strCache>
                <c:ptCount val="1"/>
                <c:pt idx="0">
                  <c:v>Penginapan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4768033206734121E-2"/>
                  <c:y val="1.789540712262534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68-4589-895B-5526F753D97A}"/>
                </c:ext>
              </c:extLst>
            </c:dLbl>
            <c:dLbl>
              <c:idx val="6"/>
              <c:layout>
                <c:manualLayout>
                  <c:x val="-2.6713538436123691E-2"/>
                  <c:y val="-2.337130956440479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68-4589-895B-5526F753D97A}"/>
                </c:ext>
              </c:extLst>
            </c:dLbl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'[Chart in Microsoft PowerPoint]Accommodation'!$B$7:$I$7</c:f>
              <c:numCache>
                <c:formatCode>General</c:formatCode>
                <c:ptCount val="8"/>
                <c:pt idx="0">
                  <c:v>52</c:v>
                </c:pt>
                <c:pt idx="1">
                  <c:v>52</c:v>
                </c:pt>
                <c:pt idx="2">
                  <c:v>53</c:v>
                </c:pt>
                <c:pt idx="3">
                  <c:v>53</c:v>
                </c:pt>
                <c:pt idx="4">
                  <c:v>53</c:v>
                </c:pt>
                <c:pt idx="5">
                  <c:v>51</c:v>
                </c:pt>
                <c:pt idx="6" formatCode="#,##0">
                  <c:v>52</c:v>
                </c:pt>
                <c:pt idx="7" formatCode="#,##0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568-4589-895B-5526F753D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48064480"/>
        <c:axId val="-1348065024"/>
      </c:lineChart>
      <c:catAx>
        <c:axId val="-134805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48067744"/>
        <c:crosses val="autoZero"/>
        <c:auto val="1"/>
        <c:lblAlgn val="ctr"/>
        <c:lblOffset val="100"/>
        <c:noMultiLvlLbl val="0"/>
      </c:catAx>
      <c:valAx>
        <c:axId val="-134806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48052512"/>
        <c:crosses val="autoZero"/>
        <c:crossBetween val="between"/>
      </c:valAx>
      <c:valAx>
        <c:axId val="-1348065024"/>
        <c:scaling>
          <c:orientation val="minMax"/>
          <c:min val="-5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48064480"/>
        <c:crosses val="max"/>
        <c:crossBetween val="between"/>
      </c:valAx>
      <c:catAx>
        <c:axId val="-1348064480"/>
        <c:scaling>
          <c:orientation val="minMax"/>
        </c:scaling>
        <c:delete val="1"/>
        <c:axPos val="b"/>
        <c:majorTickMark val="none"/>
        <c:minorTickMark val="none"/>
        <c:tickLblPos val="nextTo"/>
        <c:crossAx val="-13480650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Guesthouses &amp; Lodging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'[Chart in Microsoft PowerPoint]Accommodation'!$A$12</c:f>
              <c:strCache>
                <c:ptCount val="1"/>
                <c:pt idx="0">
                  <c:v>Bilik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PowerPoint]Accommodation'!$B$2:$I$2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 (Setakat Jun)</c:v>
                </c:pt>
              </c:strCache>
            </c:strRef>
          </c:cat>
          <c:val>
            <c:numRef>
              <c:f>'[Chart in Microsoft PowerPoint]Accommodation'!$B$12:$I$12</c:f>
              <c:numCache>
                <c:formatCode>General</c:formatCode>
                <c:ptCount val="8"/>
                <c:pt idx="0">
                  <c:v>200</c:v>
                </c:pt>
                <c:pt idx="1">
                  <c:v>212</c:v>
                </c:pt>
                <c:pt idx="2">
                  <c:v>212</c:v>
                </c:pt>
                <c:pt idx="3">
                  <c:v>212</c:v>
                </c:pt>
                <c:pt idx="4">
                  <c:v>212</c:v>
                </c:pt>
                <c:pt idx="5">
                  <c:v>224</c:v>
                </c:pt>
                <c:pt idx="6" formatCode="#,##0">
                  <c:v>87</c:v>
                </c:pt>
                <c:pt idx="7" formatCode="#,##0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16-46A3-AEC1-7831292CF183}"/>
            </c:ext>
          </c:extLst>
        </c:ser>
        <c:ser>
          <c:idx val="2"/>
          <c:order val="2"/>
          <c:tx>
            <c:strRef>
              <c:f>'[Chart in Microsoft PowerPoint]Accommodation'!$A$13</c:f>
              <c:strCache>
                <c:ptCount val="1"/>
                <c:pt idx="0">
                  <c:v>Katil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PowerPoint]Accommodation'!$B$2:$I$2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 (Setakat Jun)</c:v>
                </c:pt>
              </c:strCache>
            </c:strRef>
          </c:cat>
          <c:val>
            <c:numRef>
              <c:f>'[Chart in Microsoft PowerPoint]Accommodation'!$B$13:$I$13</c:f>
              <c:numCache>
                <c:formatCode>General</c:formatCode>
                <c:ptCount val="8"/>
                <c:pt idx="0">
                  <c:v>384</c:v>
                </c:pt>
                <c:pt idx="1">
                  <c:v>395</c:v>
                </c:pt>
                <c:pt idx="2">
                  <c:v>395</c:v>
                </c:pt>
                <c:pt idx="3">
                  <c:v>395</c:v>
                </c:pt>
                <c:pt idx="4">
                  <c:v>395</c:v>
                </c:pt>
                <c:pt idx="5">
                  <c:v>404</c:v>
                </c:pt>
                <c:pt idx="6" formatCode="#,##0">
                  <c:v>143</c:v>
                </c:pt>
                <c:pt idx="7" formatCode="#,##0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16-46A3-AEC1-7831292CF1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348063392"/>
        <c:axId val="-1348062304"/>
      </c:barChart>
      <c:lineChart>
        <c:grouping val="stacked"/>
        <c:varyColors val="0"/>
        <c:ser>
          <c:idx val="0"/>
          <c:order val="0"/>
          <c:tx>
            <c:strRef>
              <c:f>'[Chart in Microsoft PowerPoint]Accommodation'!$A$11</c:f>
              <c:strCache>
                <c:ptCount val="1"/>
                <c:pt idx="0">
                  <c:v>Penginapan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3640488432429396E-2"/>
                  <c:y val="4.508311800523886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16-46A3-AEC1-7831292CF183}"/>
                </c:ext>
              </c:extLst>
            </c:dLbl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PowerPoint]Accommodation'!$B$2:$I$2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 (Setakat Jun)</c:v>
                </c:pt>
              </c:strCache>
            </c:strRef>
          </c:cat>
          <c:val>
            <c:numRef>
              <c:f>'[Chart in Microsoft PowerPoint]Accommodation'!$B$11:$I$11</c:f>
              <c:numCache>
                <c:formatCode>General</c:formatCode>
                <c:ptCount val="8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18</c:v>
                </c:pt>
                <c:pt idx="4">
                  <c:v>18</c:v>
                </c:pt>
                <c:pt idx="5">
                  <c:v>18</c:v>
                </c:pt>
                <c:pt idx="6" formatCode="#,##0">
                  <c:v>8</c:v>
                </c:pt>
                <c:pt idx="7" formatCode="#,##0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116-46A3-AEC1-7831292CF1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348061216"/>
        <c:axId val="-1348061760"/>
      </c:lineChart>
      <c:catAx>
        <c:axId val="-134806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48062304"/>
        <c:crosses val="autoZero"/>
        <c:auto val="1"/>
        <c:lblAlgn val="ctr"/>
        <c:lblOffset val="100"/>
        <c:noMultiLvlLbl val="0"/>
      </c:catAx>
      <c:valAx>
        <c:axId val="-1348062304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48063392"/>
        <c:crosses val="autoZero"/>
        <c:crossBetween val="between"/>
      </c:valAx>
      <c:valAx>
        <c:axId val="-1348061760"/>
        <c:scaling>
          <c:orientation val="minMax"/>
          <c:min val="-9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48061216"/>
        <c:crosses val="max"/>
        <c:crossBetween val="between"/>
      </c:valAx>
      <c:catAx>
        <c:axId val="-1348061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3480617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086566102314138E-2"/>
          <c:y val="2.7777818282033073E-2"/>
          <c:w val="0.80828909206861965"/>
          <c:h val="0.95526993574890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'LOS &amp; AOR 2018-2025'!$A$2</c:f>
              <c:strCache>
                <c:ptCount val="1"/>
                <c:pt idx="0">
                  <c:v>Purata Tempoh Penginapan ¹ (Hari)</c:v>
                </c:pt>
              </c:strCache>
            </c:strRef>
          </c:tx>
          <c:spPr>
            <a:solidFill>
              <a:srgbClr val="D3B5E9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C2-4561-98F7-795ED40FCF09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5C2-4561-98F7-795ED40FCF09}"/>
              </c:ext>
            </c:extLst>
          </c:dPt>
          <c:dLbls>
            <c:dLbl>
              <c:idx val="6"/>
              <c:layout>
                <c:manualLayout>
                  <c:x val="0"/>
                  <c:y val="2.7689018887580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5C2-4561-98F7-795ED40FCF09}"/>
                </c:ext>
              </c:extLst>
            </c:dLbl>
            <c:spPr>
              <a:solidFill>
                <a:srgbClr val="CC66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'LOS &amp; AOR 2018-2025'!$B$1:$J$1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2024 (Jan-Jun)</c:v>
                </c:pt>
                <c:pt idx="8">
                  <c:v>2025 (Jan-Jun)</c:v>
                </c:pt>
              </c:strCache>
            </c:strRef>
          </c:cat>
          <c:val>
            <c:numRef>
              <c:f>'LOS &amp; AOR 2018-2025'!$B$2:$J$2</c:f>
              <c:numCache>
                <c:formatCode>General</c:formatCode>
                <c:ptCount val="9"/>
                <c:pt idx="0">
                  <c:v>2.33</c:v>
                </c:pt>
                <c:pt idx="1">
                  <c:v>2.34</c:v>
                </c:pt>
                <c:pt idx="2" formatCode="0.00">
                  <c:v>4.5</c:v>
                </c:pt>
                <c:pt idx="3" formatCode="0.00">
                  <c:v>5.8</c:v>
                </c:pt>
                <c:pt idx="4" formatCode="0.00">
                  <c:v>5.2</c:v>
                </c:pt>
                <c:pt idx="5" formatCode="0.00">
                  <c:v>5.4</c:v>
                </c:pt>
                <c:pt idx="6" formatCode="0.00">
                  <c:v>3.2</c:v>
                </c:pt>
                <c:pt idx="7" formatCode="0.00">
                  <c:v>3.2290070921985801</c:v>
                </c:pt>
                <c:pt idx="8" formatCode="0.00">
                  <c:v>3.1064142208515277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C2-4561-98F7-795ED40FCF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0"/>
        <c:overlap val="-27"/>
        <c:axId val="71029120"/>
        <c:axId val="71013728"/>
      </c:barChart>
      <c:lineChart>
        <c:grouping val="standard"/>
        <c:varyColors val="0"/>
        <c:ser>
          <c:idx val="1"/>
          <c:order val="1"/>
          <c:tx>
            <c:strRef>
              <c:f>'LOS &amp; AOR 2018-2025'!$A$3</c:f>
              <c:strCache>
                <c:ptCount val="1"/>
                <c:pt idx="0">
                  <c:v>Purata Kadar Penginapan ² (PKP)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Pt>
            <c:idx val="7"/>
            <c:marker>
              <c:symbol val="circle"/>
              <c:size val="5"/>
              <c:spPr>
                <a:solidFill>
                  <a:schemeClr val="accent5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95C2-4561-98F7-795ED40FCF09}"/>
              </c:ext>
            </c:extLst>
          </c:dPt>
          <c:dLbls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'LOS &amp; AOR 2018-2025'!$B$1:$J$1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2024 (Jan-Jun)</c:v>
                </c:pt>
                <c:pt idx="8">
                  <c:v>2025 (Jan-Jun)</c:v>
                </c:pt>
              </c:strCache>
            </c:strRef>
          </c:cat>
          <c:val>
            <c:numRef>
              <c:f>'LOS &amp; AOR 2018-2025'!$B$3:$J$3</c:f>
              <c:numCache>
                <c:formatCode>0.0%</c:formatCode>
                <c:ptCount val="9"/>
                <c:pt idx="0">
                  <c:v>0.34100000000000003</c:v>
                </c:pt>
                <c:pt idx="1">
                  <c:v>0.38</c:v>
                </c:pt>
                <c:pt idx="2">
                  <c:v>0.317</c:v>
                </c:pt>
                <c:pt idx="3">
                  <c:v>0.33200000000000002</c:v>
                </c:pt>
                <c:pt idx="4">
                  <c:v>0.32500000000000001</c:v>
                </c:pt>
                <c:pt idx="5">
                  <c:v>0.311</c:v>
                </c:pt>
                <c:pt idx="6">
                  <c:v>0.32800000000000001</c:v>
                </c:pt>
                <c:pt idx="7">
                  <c:v>0.31732792927792802</c:v>
                </c:pt>
                <c:pt idx="8">
                  <c:v>0.31284949006768065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C2-4561-98F7-795ED40FCF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5188688"/>
        <c:axId val="235191600"/>
      </c:lineChart>
      <c:catAx>
        <c:axId val="71029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13728"/>
        <c:crosses val="autoZero"/>
        <c:auto val="1"/>
        <c:lblAlgn val="ctr"/>
        <c:lblOffset val="100"/>
        <c:noMultiLvlLbl val="0"/>
      </c:catAx>
      <c:valAx>
        <c:axId val="71013728"/>
        <c:scaling>
          <c:orientation val="minMax"/>
          <c:max val="11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Purata</a:t>
                </a:r>
                <a:r>
                  <a:rPr lang="en-US" dirty="0"/>
                  <a:t> </a:t>
                </a:r>
                <a:r>
                  <a:rPr lang="en-US" dirty="0" err="1"/>
                  <a:t>Tempoh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Penginapan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1.7355928335045075E-2"/>
              <c:y val="0.306218731727517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29120"/>
        <c:crosses val="autoZero"/>
        <c:crossBetween val="between"/>
      </c:valAx>
      <c:valAx>
        <c:axId val="235191600"/>
        <c:scaling>
          <c:orientation val="minMax"/>
          <c:max val="0.5"/>
          <c:min val="-0.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Purata</a:t>
                </a:r>
                <a:r>
                  <a:rPr lang="en-US" dirty="0"/>
                  <a:t> Kadar </a:t>
                </a:r>
                <a:r>
                  <a:rPr lang="en-US" dirty="0" err="1"/>
                  <a:t>Penginapan</a:t>
                </a:r>
                <a:r>
                  <a:rPr lang="en-US" dirty="0"/>
                  <a:t> (%)</a:t>
                </a:r>
              </a:p>
            </c:rich>
          </c:tx>
          <c:layout>
            <c:manualLayout>
              <c:xMode val="edge"/>
              <c:yMode val="edge"/>
              <c:x val="0.95978032637224697"/>
              <c:y val="0.298232669727816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5188688"/>
        <c:crosses val="max"/>
        <c:crossBetween val="between"/>
      </c:valAx>
      <c:catAx>
        <c:axId val="235188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51916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A7A7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'Jumlah TA'!$B$4:$I$4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
 (Setakat Jun)</c:v>
                </c:pt>
              </c:strCache>
            </c:strRef>
          </c:cat>
          <c:val>
            <c:numRef>
              <c:f>'Jumlah TA'!$B$5:$I$5</c:f>
              <c:numCache>
                <c:formatCode>General</c:formatCode>
                <c:ptCount val="8"/>
                <c:pt idx="0">
                  <c:v>59</c:v>
                </c:pt>
                <c:pt idx="1">
                  <c:v>47</c:v>
                </c:pt>
                <c:pt idx="2">
                  <c:v>44</c:v>
                </c:pt>
                <c:pt idx="3">
                  <c:v>45</c:v>
                </c:pt>
                <c:pt idx="4">
                  <c:v>45</c:v>
                </c:pt>
                <c:pt idx="5">
                  <c:v>48</c:v>
                </c:pt>
                <c:pt idx="6">
                  <c:v>59</c:v>
                </c:pt>
                <c:pt idx="7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A9-4A3E-9EDA-3FEB15F0AF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9783343"/>
        <c:axId val="239780015"/>
      </c:barChart>
      <c:catAx>
        <c:axId val="23978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780015"/>
        <c:crosses val="autoZero"/>
        <c:auto val="1"/>
        <c:lblAlgn val="ctr"/>
        <c:lblOffset val="100"/>
        <c:noMultiLvlLbl val="0"/>
      </c:catAx>
      <c:valAx>
        <c:axId val="239780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78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Jumlah</a:t>
            </a:r>
            <a:r>
              <a:rPr lang="en-US" baseline="0"/>
              <a:t> Pekerjaan Secara Keseluruhan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Employment!$A$19</c:f>
              <c:strCache>
                <c:ptCount val="1"/>
                <c:pt idx="0">
                  <c:v>  Total Direct Employment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Employment!$B$2:$M$2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 
(Setakat Jun)</c:v>
                </c:pt>
              </c:strCache>
            </c:strRef>
          </c:cat>
          <c:val>
            <c:numRef>
              <c:f>Employment!$B$19:$M$19</c:f>
              <c:numCache>
                <c:formatCode>#,##0</c:formatCode>
                <c:ptCount val="8"/>
                <c:pt idx="0">
                  <c:v>3037</c:v>
                </c:pt>
                <c:pt idx="1">
                  <c:v>3219</c:v>
                </c:pt>
                <c:pt idx="2">
                  <c:v>3032</c:v>
                </c:pt>
                <c:pt idx="3">
                  <c:v>3110</c:v>
                </c:pt>
                <c:pt idx="4">
                  <c:v>2409</c:v>
                </c:pt>
                <c:pt idx="5">
                  <c:v>2916</c:v>
                </c:pt>
                <c:pt idx="6">
                  <c:v>3017</c:v>
                </c:pt>
                <c:pt idx="7" formatCode="General">
                  <c:v>3056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09-4D77-9206-A9F698484F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1"/>
        <c:overlap val="-27"/>
        <c:axId val="-802149072"/>
        <c:axId val="-802147984"/>
      </c:barChart>
      <c:catAx>
        <c:axId val="-802149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02147984"/>
        <c:crosses val="autoZero"/>
        <c:auto val="1"/>
        <c:lblAlgn val="ctr"/>
        <c:lblOffset val="100"/>
        <c:noMultiLvlLbl val="0"/>
      </c:catAx>
      <c:valAx>
        <c:axId val="-802147984"/>
        <c:scaling>
          <c:orientation val="minMax"/>
          <c:max val="4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0214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Pekerjaan</a:t>
            </a:r>
            <a:r>
              <a:rPr lang="en-US" baseline="0"/>
              <a:t> Dalam Sektor Penginapan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1181584846827286E-2"/>
          <c:y val="5.0925925925925923E-2"/>
          <c:w val="0.88868609124253473"/>
          <c:h val="0.8333665710833838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Employment!$A$10</c:f>
              <c:strCache>
                <c:ptCount val="1"/>
                <c:pt idx="0">
                  <c:v>Local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Employment!$F$2:$M$2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 
(Setakat Jun)</c:v>
                </c:pt>
              </c:strCache>
            </c:strRef>
          </c:cat>
          <c:val>
            <c:numRef>
              <c:f>Employment!$B$10:$M$10</c:f>
              <c:numCache>
                <c:formatCode>General</c:formatCode>
                <c:ptCount val="8"/>
                <c:pt idx="0" formatCode="#,##0">
                  <c:v>1647</c:v>
                </c:pt>
                <c:pt idx="1">
                  <c:v>1651</c:v>
                </c:pt>
                <c:pt idx="2">
                  <c:v>1590</c:v>
                </c:pt>
                <c:pt idx="3">
                  <c:v>1685</c:v>
                </c:pt>
                <c:pt idx="4">
                  <c:v>1518</c:v>
                </c:pt>
                <c:pt idx="5">
                  <c:v>1688</c:v>
                </c:pt>
                <c:pt idx="6" formatCode="#,##0">
                  <c:v>1759</c:v>
                </c:pt>
                <c:pt idx="7">
                  <c:v>1759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6F-4ACC-93A3-F9EFADCA69C2}"/>
            </c:ext>
          </c:extLst>
        </c:ser>
        <c:ser>
          <c:idx val="1"/>
          <c:order val="1"/>
          <c:tx>
            <c:strRef>
              <c:f>Employment!$A$12</c:f>
              <c:strCache>
                <c:ptCount val="1"/>
                <c:pt idx="0">
                  <c:v>Non-Local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Employment!$F$2:$M$2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 
(Setakat Jun)</c:v>
                </c:pt>
              </c:strCache>
            </c:strRef>
          </c:cat>
          <c:val>
            <c:numRef>
              <c:f>Employment!$F$12:$M$12</c:f>
              <c:numCache>
                <c:formatCode>General</c:formatCode>
                <c:ptCount val="8"/>
                <c:pt idx="0">
                  <c:v>556</c:v>
                </c:pt>
                <c:pt idx="1">
                  <c:v>640</c:v>
                </c:pt>
                <c:pt idx="2">
                  <c:v>531</c:v>
                </c:pt>
                <c:pt idx="3">
                  <c:v>558</c:v>
                </c:pt>
                <c:pt idx="4">
                  <c:v>457</c:v>
                </c:pt>
                <c:pt idx="5">
                  <c:v>681</c:v>
                </c:pt>
                <c:pt idx="6" formatCode="#,##0">
                  <c:v>672</c:v>
                </c:pt>
                <c:pt idx="7">
                  <c:v>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6F-4ACC-93A3-F9EFADCA69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648680047"/>
        <c:axId val="648682543"/>
      </c:barChart>
      <c:lineChart>
        <c:grouping val="standard"/>
        <c:varyColors val="0"/>
        <c:ser>
          <c:idx val="2"/>
          <c:order val="2"/>
          <c:tx>
            <c:strRef>
              <c:f>Employment!$A$13</c:f>
              <c:strCache>
                <c:ptCount val="1"/>
                <c:pt idx="0">
                  <c:v>Jumlah Pekerja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Employment!$F$2:$M$2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 
(Setakat Jun)</c:v>
                </c:pt>
              </c:strCache>
            </c:strRef>
          </c:cat>
          <c:val>
            <c:numRef>
              <c:f>Employment!$F$13:$M$13</c:f>
              <c:numCache>
                <c:formatCode>#,##0</c:formatCode>
                <c:ptCount val="8"/>
                <c:pt idx="0">
                  <c:v>2203</c:v>
                </c:pt>
                <c:pt idx="1">
                  <c:v>2291</c:v>
                </c:pt>
                <c:pt idx="2">
                  <c:v>2121</c:v>
                </c:pt>
                <c:pt idx="3">
                  <c:v>2243</c:v>
                </c:pt>
                <c:pt idx="4">
                  <c:v>1975</c:v>
                </c:pt>
                <c:pt idx="5">
                  <c:v>2369</c:v>
                </c:pt>
                <c:pt idx="6">
                  <c:v>2431</c:v>
                </c:pt>
                <c:pt idx="7" formatCode="General">
                  <c:v>2431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C6F-4ACC-93A3-F9EFADCA69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83594527"/>
        <c:axId val="583599935"/>
      </c:lineChart>
      <c:catAx>
        <c:axId val="6486800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682543"/>
        <c:crosses val="autoZero"/>
        <c:auto val="1"/>
        <c:lblAlgn val="ctr"/>
        <c:lblOffset val="100"/>
        <c:noMultiLvlLbl val="0"/>
      </c:catAx>
      <c:valAx>
        <c:axId val="648682543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680047"/>
        <c:crosses val="autoZero"/>
        <c:crossBetween val="between"/>
      </c:valAx>
      <c:valAx>
        <c:axId val="583599935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3594527"/>
        <c:crosses val="max"/>
        <c:crossBetween val="between"/>
      </c:valAx>
      <c:catAx>
        <c:axId val="58359452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35999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674878169158592E-2"/>
          <c:y val="6.6068227622394934E-2"/>
          <c:w val="0.21874454295148504"/>
          <c:h val="7.2173081883145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05332518396606"/>
          <c:y val="6.7156524346258795E-2"/>
          <c:w val="0.79306399050560739"/>
          <c:h val="0.826284649209966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'Udara Laut Darat 2024 2025'!$D$11</c:f>
              <c:strCache>
                <c:ptCount val="1"/>
                <c:pt idx="0">
                  <c:v>2024 (Jan-Julai)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'Udara Laut Darat 2024 2025'!$C$12:$C$14</c:f>
              <c:strCache>
                <c:ptCount val="3"/>
                <c:pt idx="0">
                  <c:v>Darat</c:v>
                </c:pt>
                <c:pt idx="1">
                  <c:v>Laut*</c:v>
                </c:pt>
                <c:pt idx="2">
                  <c:v>Udara</c:v>
                </c:pt>
              </c:strCache>
            </c:strRef>
          </c:cat>
          <c:val>
            <c:numRef>
              <c:f>'Udara Laut Darat 2024 2025'!$D$12:$D$14</c:f>
              <c:numCache>
                <c:formatCode>#,##0</c:formatCode>
                <c:ptCount val="3"/>
                <c:pt idx="0">
                  <c:v>200594</c:v>
                </c:pt>
                <c:pt idx="1">
                  <c:v>14386</c:v>
                </c:pt>
                <c:pt idx="2">
                  <c:v>146213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E4-4A91-AA48-E009BE2C890B}"/>
            </c:ext>
          </c:extLst>
        </c:ser>
        <c:ser>
          <c:idx val="1"/>
          <c:order val="1"/>
          <c:tx>
            <c:strRef>
              <c:f>'Udara Laut Darat 2024 2025'!$E$11</c:f>
              <c:strCache>
                <c:ptCount val="1"/>
                <c:pt idx="0">
                  <c:v>2025 (Jan-Julai)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'Udara Laut Darat 2024 2025'!$C$12:$C$14</c:f>
              <c:strCache>
                <c:ptCount val="3"/>
                <c:pt idx="0">
                  <c:v>Darat</c:v>
                </c:pt>
                <c:pt idx="1">
                  <c:v>Laut*</c:v>
                </c:pt>
                <c:pt idx="2">
                  <c:v>Udara</c:v>
                </c:pt>
              </c:strCache>
            </c:strRef>
          </c:cat>
          <c:val>
            <c:numRef>
              <c:f>'Udara Laut Darat 2024 2025'!$E$12:$E$14</c:f>
              <c:numCache>
                <c:formatCode>#,##0</c:formatCode>
                <c:ptCount val="3"/>
                <c:pt idx="0">
                  <c:v>252861</c:v>
                </c:pt>
                <c:pt idx="1">
                  <c:v>27587</c:v>
                </c:pt>
                <c:pt idx="2">
                  <c:v>157896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E4-4A91-AA48-E009BE2C89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24711248"/>
        <c:axId val="472196272"/>
      </c:barChart>
      <c:lineChart>
        <c:grouping val="standard"/>
        <c:varyColors val="0"/>
        <c:ser>
          <c:idx val="2"/>
          <c:order val="2"/>
          <c:tx>
            <c:v>%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1.9367421501087913E-2"/>
                  <c:y val="-0.5154430899939215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FE4-4A91-AA48-E009BE2C890B}"/>
                </c:ext>
              </c:extLst>
            </c:dLbl>
            <c:dLbl>
              <c:idx val="1"/>
              <c:layout>
                <c:manualLayout>
                  <c:x val="-2.0184267620914451E-2"/>
                  <c:y val="0.6340545613571195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E4-4A91-AA48-E009BE2C890B}"/>
                </c:ext>
              </c:extLst>
            </c:dLbl>
            <c:dLbl>
              <c:idx val="2"/>
              <c:layout>
                <c:manualLayout>
                  <c:x val="-1.5560918582696205E-2"/>
                  <c:y val="-0.425059202085271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E4-4A91-AA48-E009BE2C890B}"/>
                </c:ext>
              </c:extLst>
            </c:dLbl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'Udara Laut Darat 2024 2025'!$C$12:$C$14</c:f>
              <c:strCache>
                <c:ptCount val="3"/>
                <c:pt idx="0">
                  <c:v>Darat</c:v>
                </c:pt>
                <c:pt idx="1">
                  <c:v>Laut*</c:v>
                </c:pt>
                <c:pt idx="2">
                  <c:v>Udara</c:v>
                </c:pt>
              </c:strCache>
            </c:strRef>
          </c:cat>
          <c:val>
            <c:numRef>
              <c:f>'Udara Laut Darat 2024 2025'!$F$12:$F$14</c:f>
              <c:numCache>
                <c:formatCode>0.0%</c:formatCode>
                <c:ptCount val="3"/>
                <c:pt idx="0">
                  <c:v>0.26056113343370191</c:v>
                </c:pt>
                <c:pt idx="1">
                  <c:v>0.91762824968719592</c:v>
                </c:pt>
                <c:pt idx="2">
                  <c:v>7.9903975706674513E-2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FE4-4A91-AA48-E009BE2C89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4434864"/>
        <c:axId val="478260896"/>
      </c:lineChart>
      <c:catAx>
        <c:axId val="62471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196272"/>
        <c:crosses val="autoZero"/>
        <c:auto val="1"/>
        <c:lblAlgn val="ctr"/>
        <c:lblOffset val="100"/>
        <c:noMultiLvlLbl val="0"/>
      </c:catAx>
      <c:valAx>
        <c:axId val="47219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Jumlah Ketibaan Pelancong</a:t>
                </a:r>
              </a:p>
            </c:rich>
          </c:tx>
          <c:layout>
            <c:manualLayout>
              <c:xMode val="edge"/>
              <c:yMode val="edge"/>
              <c:x val="2.2965162472245119E-2"/>
              <c:y val="0.307593743768398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711248"/>
        <c:crosses val="autoZero"/>
        <c:crossBetween val="between"/>
      </c:valAx>
      <c:valAx>
        <c:axId val="4782608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Peratus Pertumbuhan (%)</a:t>
                </a:r>
              </a:p>
            </c:rich>
          </c:tx>
          <c:layout>
            <c:manualLayout>
              <c:xMode val="edge"/>
              <c:yMode val="edge"/>
              <c:x val="0.96528824626033594"/>
              <c:y val="0.260814606741573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4434864"/>
        <c:crosses val="max"/>
        <c:crossBetween val="between"/>
      </c:valAx>
      <c:catAx>
        <c:axId val="484434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82608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745911470002969"/>
          <c:y val="7.0554907436351261E-2"/>
          <c:w val="0.11251874656274867"/>
          <c:h val="7.76389020428802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Pemandu</a:t>
            </a:r>
            <a:r>
              <a:rPr lang="en-US" dirty="0"/>
              <a:t> </a:t>
            </a:r>
            <a:r>
              <a:rPr lang="en-US" dirty="0" err="1"/>
              <a:t>Pelancong</a:t>
            </a:r>
            <a:r>
              <a:rPr lang="en-US" dirty="0"/>
              <a:t> </a:t>
            </a:r>
            <a:r>
              <a:rPr lang="en-US" sz="1400" b="0" i="1" u="none" strike="noStrike" baseline="0" dirty="0">
                <a:effectLst/>
              </a:rPr>
              <a:t>Freelance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Employment!$A$53</c:f>
              <c:strCache>
                <c:ptCount val="1"/>
                <c:pt idx="0">
                  <c:v>Pemandu Pelancong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Employment!$F$1:$M$1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 
(Setakat Jun)</c:v>
                </c:pt>
              </c:strCache>
            </c:strRef>
          </c:cat>
          <c:val>
            <c:numRef>
              <c:f>Employment!$B$53:$M$53</c:f>
              <c:numCache>
                <c:formatCode>General</c:formatCode>
                <c:ptCount val="8"/>
                <c:pt idx="0">
                  <c:v>68</c:v>
                </c:pt>
                <c:pt idx="1">
                  <c:v>90</c:v>
                </c:pt>
                <c:pt idx="2">
                  <c:v>90</c:v>
                </c:pt>
                <c:pt idx="3">
                  <c:v>81</c:v>
                </c:pt>
                <c:pt idx="4">
                  <c:v>90</c:v>
                </c:pt>
                <c:pt idx="5">
                  <c:v>74</c:v>
                </c:pt>
                <c:pt idx="6" formatCode="#,##0">
                  <c:v>87</c:v>
                </c:pt>
                <c:pt idx="7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81-46C1-B6E9-A470BEC9F7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730111"/>
        <c:axId val="22731359"/>
      </c:barChart>
      <c:catAx>
        <c:axId val="22730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31359"/>
        <c:crosses val="autoZero"/>
        <c:auto val="1"/>
        <c:lblAlgn val="ctr"/>
        <c:lblOffset val="100"/>
        <c:noMultiLvlLbl val="0"/>
      </c:catAx>
      <c:valAx>
        <c:axId val="22731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30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Jumlah Pekerjaan Dalam Agensi Perlancongan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7227465753194817E-2"/>
          <c:y val="0.14271128828838986"/>
          <c:w val="0.89509640262661694"/>
          <c:h val="0.770362716623645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Employment!$A$80</c:f>
              <c:strCache>
                <c:ptCount val="1"/>
                <c:pt idx="0">
                  <c:v>Local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Employment!$B$1:$M$1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 
(Setakat Jun)</c:v>
                </c:pt>
              </c:strCache>
            </c:strRef>
          </c:cat>
          <c:val>
            <c:numRef>
              <c:f>Employment!$B$80:$M$80</c:f>
              <c:numCache>
                <c:formatCode>General</c:formatCode>
                <c:ptCount val="8"/>
                <c:pt idx="0">
                  <c:v>432</c:v>
                </c:pt>
                <c:pt idx="1">
                  <c:v>484</c:v>
                </c:pt>
                <c:pt idx="2">
                  <c:v>484</c:v>
                </c:pt>
                <c:pt idx="3">
                  <c:v>458</c:v>
                </c:pt>
                <c:pt idx="4">
                  <c:v>275</c:v>
                </c:pt>
                <c:pt idx="5">
                  <c:v>354</c:v>
                </c:pt>
                <c:pt idx="6" formatCode="#,##0">
                  <c:v>390</c:v>
                </c:pt>
                <c:pt idx="7">
                  <c:v>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C7-4250-8EEC-3CAC78A69F01}"/>
            </c:ext>
          </c:extLst>
        </c:ser>
        <c:ser>
          <c:idx val="1"/>
          <c:order val="1"/>
          <c:tx>
            <c:strRef>
              <c:f>Employment!$A$82</c:f>
              <c:strCache>
                <c:ptCount val="1"/>
                <c:pt idx="0">
                  <c:v>Non-Local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Employment!$B$1:$M$1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 
(Setakat Jun)</c:v>
                </c:pt>
              </c:strCache>
            </c:strRef>
          </c:cat>
          <c:val>
            <c:numRef>
              <c:f>Employment!$B$82:$M$82</c:f>
              <c:numCache>
                <c:formatCode>General</c:formatCode>
                <c:ptCount val="8"/>
                <c:pt idx="0">
                  <c:v>334</c:v>
                </c:pt>
                <c:pt idx="1">
                  <c:v>354</c:v>
                </c:pt>
                <c:pt idx="2">
                  <c:v>337</c:v>
                </c:pt>
                <c:pt idx="3">
                  <c:v>328</c:v>
                </c:pt>
                <c:pt idx="4">
                  <c:v>69</c:v>
                </c:pt>
                <c:pt idx="5">
                  <c:v>119</c:v>
                </c:pt>
                <c:pt idx="6" formatCode="#,##0">
                  <c:v>119</c:v>
                </c:pt>
                <c:pt idx="7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C7-4250-8EEC-3CAC78A69F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802153968"/>
        <c:axId val="-802153424"/>
      </c:barChart>
      <c:lineChart>
        <c:grouping val="standard"/>
        <c:varyColors val="0"/>
        <c:ser>
          <c:idx val="2"/>
          <c:order val="2"/>
          <c:tx>
            <c:strRef>
              <c:f>Employment!$A$83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Employment!$F$1:$M$1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 
(Setakat Jun)</c:v>
                </c:pt>
              </c:strCache>
            </c:strRef>
          </c:cat>
          <c:val>
            <c:numRef>
              <c:f>Employment!$F$83:$M$83</c:f>
              <c:numCache>
                <c:formatCode>General</c:formatCode>
                <c:ptCount val="8"/>
                <c:pt idx="0">
                  <c:v>766</c:v>
                </c:pt>
                <c:pt idx="1">
                  <c:v>838</c:v>
                </c:pt>
                <c:pt idx="2">
                  <c:v>821</c:v>
                </c:pt>
                <c:pt idx="3">
                  <c:v>786</c:v>
                </c:pt>
                <c:pt idx="4">
                  <c:v>344</c:v>
                </c:pt>
                <c:pt idx="5">
                  <c:v>473</c:v>
                </c:pt>
                <c:pt idx="6" formatCode="#,##0">
                  <c:v>509</c:v>
                </c:pt>
                <c:pt idx="7">
                  <c:v>527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2C7-4250-8EEC-3CAC78A69F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84952911"/>
        <c:axId val="584942511"/>
      </c:lineChart>
      <c:catAx>
        <c:axId val="-80215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02153424"/>
        <c:crosses val="autoZero"/>
        <c:auto val="1"/>
        <c:lblAlgn val="ctr"/>
        <c:lblOffset val="100"/>
        <c:noMultiLvlLbl val="0"/>
      </c:catAx>
      <c:valAx>
        <c:axId val="-80215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02153968"/>
        <c:crosses val="autoZero"/>
        <c:crossBetween val="between"/>
      </c:valAx>
      <c:valAx>
        <c:axId val="584942511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952911"/>
        <c:crosses val="max"/>
        <c:crossBetween val="between"/>
      </c:valAx>
      <c:catAx>
        <c:axId val="58495291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494251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9508203485874021"/>
          <c:y val="0.1101776323287582"/>
          <c:w val="0.20525308441506498"/>
          <c:h val="0.16617693376563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27350815729189"/>
          <c:y val="1.6099561803021568E-2"/>
          <c:w val="0.97203686330069494"/>
          <c:h val="0.824457162342589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351F-4DE7-8637-15075D8BFCAA}"/>
              </c:ext>
            </c:extLst>
          </c:dPt>
          <c:dLbls>
            <c:delete val="1"/>
          </c:dLbls>
          <c:cat>
            <c:strRef>
              <c:f>Sheet2!$B$2:$N$2</c:f>
              <c:strCache>
                <c:ptCount val="13"/>
                <c:pt idx="0">
                  <c:v>Jan</c:v>
                </c:pt>
                <c:pt idx="1">
                  <c:v>Feb</c:v>
                </c:pt>
                <c:pt idx="2">
                  <c:v>Mac</c:v>
                </c:pt>
                <c:pt idx="3">
                  <c:v>April</c:v>
                </c:pt>
                <c:pt idx="4">
                  <c:v>May</c:v>
                </c:pt>
                <c:pt idx="5">
                  <c:v>Jun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Total</c:v>
                </c:pt>
              </c:strCache>
            </c:strRef>
          </c:cat>
          <c:val>
            <c:numRef>
              <c:f>Sheet2!$B$3:$N$3</c:f>
              <c:numCache>
                <c:formatCode>#,##0</c:formatCode>
                <c:ptCount val="13"/>
                <c:pt idx="0">
                  <c:v>34232</c:v>
                </c:pt>
                <c:pt idx="1">
                  <c:v>50642</c:v>
                </c:pt>
                <c:pt idx="2">
                  <c:v>39461</c:v>
                </c:pt>
                <c:pt idx="3">
                  <c:v>52347</c:v>
                </c:pt>
                <c:pt idx="4">
                  <c:v>49140</c:v>
                </c:pt>
                <c:pt idx="5">
                  <c:v>64673</c:v>
                </c:pt>
                <c:pt idx="6">
                  <c:v>70398</c:v>
                </c:pt>
                <c:pt idx="7">
                  <c:v>64889</c:v>
                </c:pt>
                <c:pt idx="8">
                  <c:v>69013</c:v>
                </c:pt>
                <c:pt idx="9">
                  <c:v>47988</c:v>
                </c:pt>
                <c:pt idx="10">
                  <c:v>42524</c:v>
                </c:pt>
                <c:pt idx="11">
                  <c:v>92730</c:v>
                </c:pt>
                <c:pt idx="12">
                  <c:v>678037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1F-4DE7-8637-15075D8BFCAA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351F-4DE7-8637-15075D8BFCAA}"/>
              </c:ext>
            </c:extLst>
          </c:dPt>
          <c:dLbls>
            <c:delete val="1"/>
          </c:dLbls>
          <c:cat>
            <c:strRef>
              <c:f>Sheet2!$B$2:$N$2</c:f>
              <c:strCache>
                <c:ptCount val="13"/>
                <c:pt idx="0">
                  <c:v>Jan</c:v>
                </c:pt>
                <c:pt idx="1">
                  <c:v>Feb</c:v>
                </c:pt>
                <c:pt idx="2">
                  <c:v>Mac</c:v>
                </c:pt>
                <c:pt idx="3">
                  <c:v>April</c:v>
                </c:pt>
                <c:pt idx="4">
                  <c:v>May</c:v>
                </c:pt>
                <c:pt idx="5">
                  <c:v>Jun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Total</c:v>
                </c:pt>
              </c:strCache>
            </c:strRef>
          </c:cat>
          <c:val>
            <c:numRef>
              <c:f>Sheet2!$B$4:$N$4</c:f>
              <c:numCache>
                <c:formatCode>#,##0</c:formatCode>
                <c:ptCount val="13"/>
                <c:pt idx="0">
                  <c:v>64669</c:v>
                </c:pt>
                <c:pt idx="1">
                  <c:v>64578</c:v>
                </c:pt>
                <c:pt idx="2">
                  <c:v>57944</c:v>
                </c:pt>
                <c:pt idx="3">
                  <c:v>79308</c:v>
                </c:pt>
                <c:pt idx="4">
                  <c:v>67608</c:v>
                </c:pt>
                <c:pt idx="5">
                  <c:v>53648</c:v>
                </c:pt>
                <c:pt idx="6">
                  <c:v>50589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387755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51F-4DE7-8637-15075D8BFC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6"/>
        <c:overlap val="-88"/>
        <c:axId val="551951503"/>
        <c:axId val="551947759"/>
      </c:barChart>
      <c:lineChart>
        <c:grouping val="standard"/>
        <c:varyColors val="0"/>
        <c:ser>
          <c:idx val="2"/>
          <c:order val="2"/>
          <c:tx>
            <c:strRef>
              <c:f>Sheet2!$A$5</c:f>
              <c:strCache>
                <c:ptCount val="1"/>
                <c:pt idx="0">
                  <c:v>Peratus Pertumbuhan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2.4392842782817951E-2"/>
                  <c:y val="0.672265141085697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51F-4DE7-8637-15075D8BFCAA}"/>
                </c:ext>
              </c:extLst>
            </c:dLbl>
            <c:dLbl>
              <c:idx val="1"/>
              <c:layout>
                <c:manualLayout>
                  <c:x val="-2.3657787370926178E-2"/>
                  <c:y val="0.4669108375386191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51F-4DE7-8637-15075D8BFCAA}"/>
                </c:ext>
              </c:extLst>
            </c:dLbl>
            <c:dLbl>
              <c:idx val="2"/>
              <c:layout>
                <c:manualLayout>
                  <c:x val="-2.218767654714255E-2"/>
                  <c:y val="0.526355504354878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51F-4DE7-8637-15075D8BFCAA}"/>
                </c:ext>
              </c:extLst>
            </c:dLbl>
            <c:dLbl>
              <c:idx val="3"/>
              <c:layout>
                <c:manualLayout>
                  <c:x val="-2.5127898194709695E-2"/>
                  <c:y val="0.5227527972751052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51F-4DE7-8637-15075D8BFCAA}"/>
                </c:ext>
              </c:extLst>
            </c:dLbl>
            <c:dLbl>
              <c:idx val="4"/>
              <c:layout>
                <c:manualLayout>
                  <c:x val="-2.5862953606601468E-2"/>
                  <c:y val="0.4669108375386191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51F-4DE7-8637-15075D8BFCAA}"/>
                </c:ext>
              </c:extLst>
            </c:dLbl>
            <c:dLbl>
              <c:idx val="5"/>
              <c:layout>
                <c:manualLayout>
                  <c:x val="-2.8556902751995371E-2"/>
                  <c:y val="0.2939808977095009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51F-4DE7-8637-15075D8BFCAA}"/>
                </c:ext>
              </c:extLst>
            </c:dLbl>
            <c:dLbl>
              <c:idx val="6"/>
              <c:layout>
                <c:manualLayout>
                  <c:x val="-2.4881625692536508E-2"/>
                  <c:y val="0.277768715850521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51F-4DE7-8637-15075D8BFCA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51F-4DE7-8637-15075D8BFCA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51F-4DE7-8637-15075D8BFCA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51F-4DE7-8637-15075D8BFCA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51F-4DE7-8637-15075D8BFCA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51F-4DE7-8637-15075D8BFCAA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0C-4320-80B3-9BEE136FC142}"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Sheet2!$B$2:$N$2</c:f>
              <c:strCache>
                <c:ptCount val="13"/>
                <c:pt idx="0">
                  <c:v>Jan</c:v>
                </c:pt>
                <c:pt idx="1">
                  <c:v>Feb</c:v>
                </c:pt>
                <c:pt idx="2">
                  <c:v>Mac</c:v>
                </c:pt>
                <c:pt idx="3">
                  <c:v>April</c:v>
                </c:pt>
                <c:pt idx="4">
                  <c:v>May</c:v>
                </c:pt>
                <c:pt idx="5">
                  <c:v>Jun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Total</c:v>
                </c:pt>
              </c:strCache>
            </c:strRef>
          </c:cat>
          <c:val>
            <c:numRef>
              <c:f>Sheet2!$B$5:$N$5</c:f>
              <c:numCache>
                <c:formatCode>0.0%</c:formatCode>
                <c:ptCount val="13"/>
                <c:pt idx="0">
                  <c:v>0.88913881748071977</c:v>
                </c:pt>
                <c:pt idx="1">
                  <c:v>0.27518660400458117</c:v>
                </c:pt>
                <c:pt idx="2">
                  <c:v>0.46838650819796762</c:v>
                </c:pt>
                <c:pt idx="3">
                  <c:v>0.5150438420539859</c:v>
                </c:pt>
                <c:pt idx="4">
                  <c:v>0.37582417582417582</c:v>
                </c:pt>
                <c:pt idx="5">
                  <c:v>-0.17047299491286935</c:v>
                </c:pt>
                <c:pt idx="6">
                  <c:v>-0.28138583482485297</c:v>
                </c:pt>
                <c:pt idx="7">
                  <c:v>-1</c:v>
                </c:pt>
                <c:pt idx="8">
                  <c:v>-1</c:v>
                </c:pt>
                <c:pt idx="9">
                  <c:v>-1</c:v>
                </c:pt>
                <c:pt idx="10">
                  <c:v>-1</c:v>
                </c:pt>
                <c:pt idx="11">
                  <c:v>-1</c:v>
                </c:pt>
                <c:pt idx="12">
                  <c:v>-0.42812117922768228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51F-4DE7-8637-15075D8BFC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66644511"/>
        <c:axId val="566646591"/>
      </c:lineChart>
      <c:catAx>
        <c:axId val="5519515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947759"/>
        <c:crosses val="autoZero"/>
        <c:auto val="1"/>
        <c:lblAlgn val="ctr"/>
        <c:lblOffset val="100"/>
        <c:noMultiLvlLbl val="0"/>
      </c:catAx>
      <c:valAx>
        <c:axId val="551947759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951503"/>
        <c:crosses val="autoZero"/>
        <c:crossBetween val="between"/>
      </c:valAx>
      <c:valAx>
        <c:axId val="566646591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644511"/>
        <c:crosses val="max"/>
        <c:crossBetween val="between"/>
      </c:valAx>
      <c:catAx>
        <c:axId val="566644511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566646591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75868321826243434"/>
          <c:y val="6.9247434205916558E-2"/>
          <c:w val="0.12433688017827006"/>
          <c:h val="0.157971897182711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Sheet2!$A$38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FD2-4E36-ABC0-E67EA5A54837}"/>
              </c:ext>
            </c:extLst>
          </c:dPt>
          <c:dLbls>
            <c:delete val="1"/>
          </c:dLbls>
          <c:cat>
            <c:strRef>
              <c:f>Sheet2!$B$37:$N$37</c:f>
              <c:strCache>
                <c:ptCount val="13"/>
                <c:pt idx="0">
                  <c:v>Jan</c:v>
                </c:pt>
                <c:pt idx="1">
                  <c:v>Feb</c:v>
                </c:pt>
                <c:pt idx="2">
                  <c:v>Mac</c:v>
                </c:pt>
                <c:pt idx="3">
                  <c:v>April</c:v>
                </c:pt>
                <c:pt idx="4">
                  <c:v>May</c:v>
                </c:pt>
                <c:pt idx="5">
                  <c:v>Jun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Total</c:v>
                </c:pt>
              </c:strCache>
            </c:strRef>
          </c:cat>
          <c:val>
            <c:numRef>
              <c:f>Sheet2!$B$38:$N$38</c:f>
              <c:numCache>
                <c:formatCode>_("$"* #,##0.00_);_("$"* \(#,##0.00\);_("$"* "-"??_);_(@_)</c:formatCode>
                <c:ptCount val="13"/>
                <c:pt idx="0">
                  <c:v>19.825854</c:v>
                </c:pt>
                <c:pt idx="1">
                  <c:v>24.778393000000001</c:v>
                </c:pt>
                <c:pt idx="2">
                  <c:v>23.570319000000001</c:v>
                </c:pt>
                <c:pt idx="3">
                  <c:v>25.75535</c:v>
                </c:pt>
                <c:pt idx="4">
                  <c:v>28.26952</c:v>
                </c:pt>
                <c:pt idx="5">
                  <c:v>30.30425</c:v>
                </c:pt>
                <c:pt idx="6">
                  <c:v>30.881499999999999</c:v>
                </c:pt>
                <c:pt idx="7">
                  <c:v>32.56512</c:v>
                </c:pt>
                <c:pt idx="8">
                  <c:v>35.100710999999997</c:v>
                </c:pt>
                <c:pt idx="9">
                  <c:v>25.85858</c:v>
                </c:pt>
                <c:pt idx="10">
                  <c:v>29.494554000000001</c:v>
                </c:pt>
                <c:pt idx="11">
                  <c:v>30.846259</c:v>
                </c:pt>
                <c:pt idx="12">
                  <c:v>337.25040999999999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D2-4E36-ABC0-E67EA5A54837}"/>
            </c:ext>
          </c:extLst>
        </c:ser>
        <c:ser>
          <c:idx val="1"/>
          <c:order val="1"/>
          <c:tx>
            <c:strRef>
              <c:f>Sheet2!$A$39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FD2-4E36-ABC0-E67EA5A54837}"/>
              </c:ext>
            </c:extLst>
          </c:dPt>
          <c:dLbls>
            <c:delete val="1"/>
          </c:dLbls>
          <c:cat>
            <c:strRef>
              <c:f>Sheet2!$B$37:$N$37</c:f>
              <c:strCache>
                <c:ptCount val="13"/>
                <c:pt idx="0">
                  <c:v>Jan</c:v>
                </c:pt>
                <c:pt idx="1">
                  <c:v>Feb</c:v>
                </c:pt>
                <c:pt idx="2">
                  <c:v>Mac</c:v>
                </c:pt>
                <c:pt idx="3">
                  <c:v>April</c:v>
                </c:pt>
                <c:pt idx="4">
                  <c:v>May</c:v>
                </c:pt>
                <c:pt idx="5">
                  <c:v>Jun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Total</c:v>
                </c:pt>
              </c:strCache>
            </c:strRef>
          </c:cat>
          <c:val>
            <c:numRef>
              <c:f>Sheet2!$B$39:$N$39</c:f>
              <c:numCache>
                <c:formatCode>_("$"* #,##0.00_);_("$"* \(#,##0.00\);_("$"* "-"??_);_(@_)</c:formatCode>
                <c:ptCount val="13"/>
                <c:pt idx="0">
                  <c:v>27.701536999999998</c:v>
                </c:pt>
                <c:pt idx="1">
                  <c:v>25.397247</c:v>
                </c:pt>
                <c:pt idx="2">
                  <c:v>26.092552000000001</c:v>
                </c:pt>
                <c:pt idx="3">
                  <c:v>31.137968999999998</c:v>
                </c:pt>
                <c:pt idx="4">
                  <c:v>31.63251</c:v>
                </c:pt>
                <c:pt idx="5">
                  <c:v>29.186240000000002</c:v>
                </c:pt>
                <c:pt idx="6">
                  <c:v>29.34573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171.13625500000001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D2-4E36-ABC0-E67EA5A548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62224799"/>
        <c:axId val="562228959"/>
      </c:barChart>
      <c:lineChart>
        <c:grouping val="standard"/>
        <c:varyColors val="0"/>
        <c:ser>
          <c:idx val="2"/>
          <c:order val="2"/>
          <c:tx>
            <c:strRef>
              <c:f>Sheet2!$A$40</c:f>
              <c:strCache>
                <c:ptCount val="1"/>
                <c:pt idx="0">
                  <c:v>Peratus Pertumbuhan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1787048411051783E-2"/>
                  <c:y val="0.5339141359592184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D2-4E36-ABC0-E67EA5A54837}"/>
                </c:ext>
              </c:extLst>
            </c:dLbl>
            <c:dLbl>
              <c:idx val="1"/>
              <c:layout>
                <c:manualLayout>
                  <c:x val="-2.178326473649609E-2"/>
                  <c:y val="0.308430036308266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FD2-4E36-ABC0-E67EA5A54837}"/>
                </c:ext>
              </c:extLst>
            </c:dLbl>
            <c:dLbl>
              <c:idx val="2"/>
              <c:layout>
                <c:manualLayout>
                  <c:x val="-2.6291985928987287E-2"/>
                  <c:y val="0.363906283047786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D2-4E36-ABC0-E67EA5A54837}"/>
                </c:ext>
              </c:extLst>
            </c:dLbl>
            <c:dLbl>
              <c:idx val="3"/>
              <c:layout>
                <c:manualLayout>
                  <c:x val="-2.4039517170019533E-2"/>
                  <c:y val="0.412224304401561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D2-4E36-ABC0-E67EA5A54837}"/>
                </c:ext>
              </c:extLst>
            </c:dLbl>
            <c:dLbl>
              <c:idx val="4"/>
              <c:layout>
                <c:manualLayout>
                  <c:x val="-2.5790767290180816E-2"/>
                  <c:y val="0.353168944969169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D2-4E36-ABC0-E67EA5A54837}"/>
                </c:ext>
              </c:extLst>
            </c:dLbl>
            <c:dLbl>
              <c:idx val="5"/>
              <c:layout>
                <c:manualLayout>
                  <c:x val="-2.4033841658185971E-2"/>
                  <c:y val="0.260112014954491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FD2-4E36-ABC0-E67EA5A54837}"/>
                </c:ext>
              </c:extLst>
            </c:dLbl>
            <c:dLbl>
              <c:idx val="6"/>
              <c:layout>
                <c:manualLayout>
                  <c:x val="-2.553548749749775E-2"/>
                  <c:y val="0.2422164514901296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D2-4E36-ABC0-E67EA5A5483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D2-4E36-ABC0-E67EA5A5483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D2-4E36-ABC0-E67EA5A5483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D2-4E36-ABC0-E67EA5A5483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D2-4E36-ABC0-E67EA5A54837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D2-4E36-ABC0-E67EA5A54837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46-4239-8F17-D4B3FB89C5B2}"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Sheet2!$B$37:$N$37</c:f>
              <c:strCache>
                <c:ptCount val="13"/>
                <c:pt idx="0">
                  <c:v>Jan</c:v>
                </c:pt>
                <c:pt idx="1">
                  <c:v>Feb</c:v>
                </c:pt>
                <c:pt idx="2">
                  <c:v>Mac</c:v>
                </c:pt>
                <c:pt idx="3">
                  <c:v>April</c:v>
                </c:pt>
                <c:pt idx="4">
                  <c:v>May</c:v>
                </c:pt>
                <c:pt idx="5">
                  <c:v>Jun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Total</c:v>
                </c:pt>
              </c:strCache>
            </c:strRef>
          </c:cat>
          <c:val>
            <c:numRef>
              <c:f>Sheet2!$B$40:$N$40</c:f>
              <c:numCache>
                <c:formatCode>0.0%</c:formatCode>
                <c:ptCount val="13"/>
                <c:pt idx="0">
                  <c:v>0.3972430645358328</c:v>
                </c:pt>
                <c:pt idx="1">
                  <c:v>2.4975550270753995E-2</c:v>
                </c:pt>
                <c:pt idx="2">
                  <c:v>0.10700886144137463</c:v>
                </c:pt>
                <c:pt idx="3">
                  <c:v>0.20899032628172393</c:v>
                </c:pt>
                <c:pt idx="4">
                  <c:v>0.11896169443273179</c:v>
                </c:pt>
                <c:pt idx="5">
                  <c:v>-3.6892845062986152E-2</c:v>
                </c:pt>
                <c:pt idx="6">
                  <c:v>-4.9731068762851528E-2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-0.49255434559738559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FD2-4E36-ABC0-E67EA5A548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62223551"/>
        <c:axId val="562223967"/>
      </c:lineChart>
      <c:catAx>
        <c:axId val="5622247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228959"/>
        <c:crosses val="autoZero"/>
        <c:auto val="1"/>
        <c:lblAlgn val="ctr"/>
        <c:lblOffset val="100"/>
        <c:noMultiLvlLbl val="0"/>
      </c:catAx>
      <c:valAx>
        <c:axId val="562228959"/>
        <c:scaling>
          <c:orientation val="minMax"/>
        </c:scaling>
        <c:delete val="0"/>
        <c:axPos val="l"/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224799"/>
        <c:crosses val="autoZero"/>
        <c:crossBetween val="between"/>
      </c:valAx>
      <c:valAx>
        <c:axId val="562223967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223551"/>
        <c:crosses val="max"/>
        <c:crossBetween val="between"/>
      </c:valAx>
      <c:catAx>
        <c:axId val="56222355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2223967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76104020071447598"/>
          <c:y val="0.10476471490887847"/>
          <c:w val="0.11749361830078253"/>
          <c:h val="0.153061599770373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2024 (Suku 1)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Sheet3!$C$2:$E$2</c:f>
              <c:strCache>
                <c:ptCount val="3"/>
                <c:pt idx="0">
                  <c:v>Restoran</c:v>
                </c:pt>
                <c:pt idx="1">
                  <c:v>Ejen Pelancongan</c:v>
                </c:pt>
                <c:pt idx="2">
                  <c:v>Sektor Perhotelan</c:v>
                </c:pt>
              </c:strCache>
            </c:strRef>
          </c:cat>
          <c:val>
            <c:numRef>
              <c:f>Sheet3!$C$3:$E$3</c:f>
              <c:numCache>
                <c:formatCode>"$"#,##0.0_);[Red]\("$"#,##0.0\)</c:formatCode>
                <c:ptCount val="3"/>
                <c:pt idx="0">
                  <c:v>104.6</c:v>
                </c:pt>
                <c:pt idx="1">
                  <c:v>23.6</c:v>
                </c:pt>
                <c:pt idx="2">
                  <c:v>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E2-41D4-A9E6-1AE622BBCA87}"/>
            </c:ext>
          </c:extLst>
        </c:ser>
        <c:ser>
          <c:idx val="1"/>
          <c:order val="1"/>
          <c:tx>
            <c:strRef>
              <c:f>Sheet3!$B$4</c:f>
              <c:strCache>
                <c:ptCount val="1"/>
                <c:pt idx="0">
                  <c:v>2025 (Suku 1)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Sheet3!$C$2:$E$2</c:f>
              <c:strCache>
                <c:ptCount val="3"/>
                <c:pt idx="0">
                  <c:v>Restoran</c:v>
                </c:pt>
                <c:pt idx="1">
                  <c:v>Ejen Pelancongan</c:v>
                </c:pt>
                <c:pt idx="2">
                  <c:v>Sektor Perhotelan</c:v>
                </c:pt>
              </c:strCache>
            </c:strRef>
          </c:cat>
          <c:val>
            <c:numRef>
              <c:f>Sheet3!$C$4:$E$4</c:f>
              <c:numCache>
                <c:formatCode>"$"#,##0.0_);[Red]\("$"#,##0.0\)</c:formatCode>
                <c:ptCount val="3"/>
                <c:pt idx="0">
                  <c:v>84</c:v>
                </c:pt>
                <c:pt idx="1">
                  <c:v>19.600000000000001</c:v>
                </c:pt>
                <c:pt idx="2">
                  <c:v>11.9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E2-41D4-A9E6-1AE622BBCA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8630240"/>
        <c:axId val="373153984"/>
      </c:barChart>
      <c:lineChart>
        <c:grouping val="standard"/>
        <c:varyColors val="0"/>
        <c:ser>
          <c:idx val="2"/>
          <c:order val="2"/>
          <c:tx>
            <c:strRef>
              <c:f>Sheet3!$B$5</c:f>
              <c:strCache>
                <c:ptCount val="1"/>
                <c:pt idx="0">
                  <c:v>Pertumbuhan %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4.9963950717256421E-2"/>
                  <c:y val="-0.7141423285547235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E2-41D4-A9E6-1AE622BBCA87}"/>
                </c:ext>
              </c:extLst>
            </c:dLbl>
            <c:dLbl>
              <c:idx val="1"/>
              <c:layout>
                <c:manualLayout>
                  <c:x val="-4.8552971576227483E-2"/>
                  <c:y val="-0.1673757285886509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E2-41D4-A9E6-1AE622BBCA87}"/>
                </c:ext>
              </c:extLst>
            </c:dLbl>
            <c:dLbl>
              <c:idx val="2"/>
              <c:layout>
                <c:manualLayout>
                  <c:x val="-4.7654523563444962E-2"/>
                  <c:y val="2.22983938582046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4E2-41D4-A9E6-1AE622BBCA87}"/>
                </c:ext>
              </c:extLst>
            </c:dLbl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Sheet3!$C$5:$E$5</c:f>
              <c:numCache>
                <c:formatCode>0.0%</c:formatCode>
                <c:ptCount val="3"/>
                <c:pt idx="0">
                  <c:v>-0.1969407265774378</c:v>
                </c:pt>
                <c:pt idx="1">
                  <c:v>-0.16949152542372881</c:v>
                </c:pt>
                <c:pt idx="2">
                  <c:v>-0.19047619047619041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4E2-41D4-A9E6-1AE622BBCA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73901584"/>
        <c:axId val="847520992"/>
      </c:lineChart>
      <c:catAx>
        <c:axId val="458630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153984"/>
        <c:crosses val="autoZero"/>
        <c:auto val="1"/>
        <c:lblAlgn val="ctr"/>
        <c:lblOffset val="100"/>
        <c:noMultiLvlLbl val="0"/>
      </c:catAx>
      <c:valAx>
        <c:axId val="373153984"/>
        <c:scaling>
          <c:orientation val="minMax"/>
        </c:scaling>
        <c:delete val="0"/>
        <c:axPos val="l"/>
        <c:numFmt formatCode="&quot;$&quot;#,##0.0_);[Red]\(&quot;$&quot;#,##0.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630240"/>
        <c:crosses val="autoZero"/>
        <c:crossBetween val="between"/>
      </c:valAx>
      <c:valAx>
        <c:axId val="847520992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3901584"/>
        <c:crosses val="max"/>
        <c:crossBetween val="between"/>
      </c:valAx>
      <c:catAx>
        <c:axId val="1973901584"/>
        <c:scaling>
          <c:orientation val="minMax"/>
        </c:scaling>
        <c:delete val="1"/>
        <c:axPos val="b"/>
        <c:majorTickMark val="out"/>
        <c:minorTickMark val="none"/>
        <c:tickLblPos val="nextTo"/>
        <c:crossAx val="847520992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'Statistik 2.2'!$A$4</c:f>
              <c:strCache>
                <c:ptCount val="1"/>
                <c:pt idx="0">
                  <c:v>Ketibaan Pelancong Melalui Udara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>
              <a:solidFill>
                <a:srgbClr val="70AD47">
                  <a:lumMod val="40000"/>
                  <a:lumOff val="60000"/>
                </a:srgbClr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9BBB59">
                  <a:lumMod val="75000"/>
                </a:srgbClr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82-450F-B1AA-DFD5E5382B31}"/>
              </c:ext>
            </c:extLst>
          </c:dPt>
          <c:dPt>
            <c:idx val="8"/>
            <c:invertIfNegative val="0"/>
            <c:bubble3D val="0"/>
            <c:spPr>
              <a:solidFill>
                <a:srgbClr val="9BBB59">
                  <a:lumMod val="75000"/>
                </a:srgbClr>
              </a:solidFill>
              <a:ln>
                <a:solidFill>
                  <a:srgbClr val="70AD47">
                    <a:lumMod val="40000"/>
                    <a:lumOff val="60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382-450F-B1AA-DFD5E5382B31}"/>
              </c:ext>
            </c:extLst>
          </c:dPt>
          <c:dLbls>
            <c:spPr>
              <a:solidFill>
                <a:srgbClr val="9BBB59">
                  <a:lumMod val="20000"/>
                  <a:lumOff val="80000"/>
                </a:srgbClr>
              </a:solidFill>
              <a:ln>
                <a:solidFill>
                  <a:srgbClr val="9BBB59">
                    <a:lumMod val="50000"/>
                  </a:srgb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'Statistik 2.2'!$B$3:$J$3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2024 
(Jan-Julai)</c:v>
                </c:pt>
                <c:pt idx="8">
                  <c:v>2025
(Jan-Julai)</c:v>
                </c:pt>
              </c:strCache>
            </c:strRef>
          </c:cat>
          <c:val>
            <c:numRef>
              <c:f>'Statistik 2.2'!$B$4:$J$4</c:f>
              <c:numCache>
                <c:formatCode>_(* #,##0_);_(* \(#,##0\);_(* "-"??_);_(@_)</c:formatCode>
                <c:ptCount val="9"/>
                <c:pt idx="0">
                  <c:v>278136</c:v>
                </c:pt>
                <c:pt idx="1">
                  <c:v>333244</c:v>
                </c:pt>
                <c:pt idx="2">
                  <c:v>62325</c:v>
                </c:pt>
                <c:pt idx="3">
                  <c:v>3543</c:v>
                </c:pt>
                <c:pt idx="4">
                  <c:v>35701</c:v>
                </c:pt>
                <c:pt idx="5">
                  <c:v>133630</c:v>
                </c:pt>
                <c:pt idx="6">
                  <c:v>268282</c:v>
                </c:pt>
                <c:pt idx="7">
                  <c:v>146213</c:v>
                </c:pt>
                <c:pt idx="8">
                  <c:v>157896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EB-2149-A873-A71BF31C45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262169855"/>
        <c:axId val="1506587391"/>
      </c:barChart>
      <c:catAx>
        <c:axId val="12621698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6587391"/>
        <c:crosses val="autoZero"/>
        <c:auto val="1"/>
        <c:lblAlgn val="ctr"/>
        <c:lblOffset val="100"/>
        <c:noMultiLvlLbl val="0"/>
      </c:catAx>
      <c:valAx>
        <c:axId val="1506587391"/>
        <c:scaling>
          <c:orientation val="minMax"/>
          <c:max val="400000"/>
          <c:min val="5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Jumlah Ketibaan Pelancong</a:t>
                </a:r>
              </a:p>
            </c:rich>
          </c:tx>
          <c:layout>
            <c:manualLayout>
              <c:xMode val="edge"/>
              <c:yMode val="edge"/>
              <c:x val="2.9075804776739357E-2"/>
              <c:y val="0.28226055558084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16985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ysClr val="window" lastClr="FFFFFF">
                <a:lumMod val="65000"/>
              </a:sys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solidFill>
          <a:srgbClr val="FFFFFF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rgbClr val="000000"/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C9-AB46-9667-F21CAE3976F9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9C9-AB46-9667-F21CAE3976F9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9C9-AB46-9667-F21CAE3976F9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9C9-AB46-9667-F21CAE3976F9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9C9-AB46-9667-F21CAE3976F9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9C9-AB46-9667-F21CAE3976F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A9C9-AB46-9667-F21CAE3976F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A9C9-AB46-9667-F21CAE3976F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A9C9-AB46-9667-F21CAE3976F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  <a:alpha val="90000"/>
                </a:schemeClr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A9C9-AB46-9667-F21CAE3976F9}"/>
              </c:ext>
            </c:extLst>
          </c:dPt>
          <c:dLbls>
            <c:dLbl>
              <c:idx val="0"/>
              <c:layout>
                <c:manualLayout>
                  <c:x val="-0.21410864977125335"/>
                  <c:y val="7.2849280936657115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C9-AB46-9667-F21CAE3976F9}"/>
                </c:ext>
              </c:extLst>
            </c:dLbl>
            <c:dLbl>
              <c:idx val="1"/>
              <c:layout>
                <c:manualLayout>
                  <c:x val="-0.13311120383358757"/>
                  <c:y val="-0.24126516443509077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C9-AB46-9667-F21CAE3976F9}"/>
                </c:ext>
              </c:extLst>
            </c:dLbl>
            <c:dLbl>
              <c:idx val="2"/>
              <c:layout>
                <c:manualLayout>
                  <c:x val="0.14796204160512944"/>
                  <c:y val="-0.23581310400716041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9C9-AB46-9667-F21CAE3976F9}"/>
                </c:ext>
              </c:extLst>
            </c:dLbl>
            <c:dLbl>
              <c:idx val="3"/>
              <c:layout>
                <c:manualLayout>
                  <c:x val="0.16463708924523379"/>
                  <c:y val="-0.15814603819683831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9C9-AB46-9667-F21CAE3976F9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A9C9-AB46-9667-F21CAE3976F9}"/>
                </c:ext>
              </c:extLst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A9C9-AB46-9667-F21CAE3976F9}"/>
                </c:ext>
              </c:extLst>
            </c:dLbl>
            <c:dLbl>
              <c:idx val="6"/>
              <c:layout>
                <c:manualLayout>
                  <c:x val="9.5297060570171332E-4"/>
                  <c:y val="-4.3059133737329176E-5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9C9-AB46-9667-F21CAE3976F9}"/>
                </c:ext>
              </c:extLst>
            </c:dLbl>
            <c:dLbl>
              <c:idx val="7"/>
              <c:layout>
                <c:manualLayout>
                  <c:x val="0.11857246182893512"/>
                  <c:y val="-3.0238155714406665E-3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9C9-AB46-9667-F21CAE3976F9}"/>
                </c:ext>
              </c:extLst>
            </c:dLbl>
            <c:dLbl>
              <c:idx val="8"/>
              <c:layout>
                <c:manualLayout>
                  <c:x val="9.9194887291635628E-2"/>
                  <c:y val="0.1100468086650459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9C9-AB46-9667-F21CAE3976F9}"/>
                </c:ext>
              </c:extLst>
            </c:dLbl>
            <c:dLbl>
              <c:idx val="9"/>
              <c:layout>
                <c:manualLayout>
                  <c:x val="0.12742162664449552"/>
                  <c:y val="2.1506664626523973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accent4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9C9-AB46-9667-F21CAE3976F9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Sheet1!$C$3:$L$3</c:f>
              <c:strCache>
                <c:ptCount val="10"/>
                <c:pt idx="0">
                  <c:v>Malaysia</c:v>
                </c:pt>
                <c:pt idx="1">
                  <c:v>China</c:v>
                </c:pt>
                <c:pt idx="2">
                  <c:v>Indonesia</c:v>
                </c:pt>
                <c:pt idx="3">
                  <c:v>Singapore</c:v>
                </c:pt>
                <c:pt idx="4">
                  <c:v>Philippines</c:v>
                </c:pt>
                <c:pt idx="5">
                  <c:v>Japan</c:v>
                </c:pt>
                <c:pt idx="6">
                  <c:v>United Kingdom</c:v>
                </c:pt>
                <c:pt idx="7">
                  <c:v>South Korea</c:v>
                </c:pt>
                <c:pt idx="8">
                  <c:v>Australia</c:v>
                </c:pt>
                <c:pt idx="9">
                  <c:v>United States</c:v>
                </c:pt>
              </c:strCache>
            </c:strRef>
          </c:cat>
          <c:val>
            <c:numRef>
              <c:f>Sheet1!$C$4:$L$4</c:f>
              <c:numCache>
                <c:formatCode>_(* #,##0_);_(* \(#,##0\);_(* "-"??_);_(@_)</c:formatCode>
                <c:ptCount val="10"/>
                <c:pt idx="0">
                  <c:v>39078</c:v>
                </c:pt>
                <c:pt idx="1">
                  <c:v>23364</c:v>
                </c:pt>
                <c:pt idx="2">
                  <c:v>12950</c:v>
                </c:pt>
                <c:pt idx="3">
                  <c:v>10067</c:v>
                </c:pt>
                <c:pt idx="4">
                  <c:v>10287</c:v>
                </c:pt>
                <c:pt idx="5">
                  <c:v>5873</c:v>
                </c:pt>
                <c:pt idx="6">
                  <c:v>5387</c:v>
                </c:pt>
                <c:pt idx="7">
                  <c:v>5206</c:v>
                </c:pt>
                <c:pt idx="8">
                  <c:v>4080</c:v>
                </c:pt>
                <c:pt idx="9">
                  <c:v>3420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9C9-AB46-9667-F21CAE3976F9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137223172511205"/>
          <c:y val="0.16959612333356971"/>
          <c:w val="0.51277340332458476"/>
          <c:h val="0.7765407399476402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753-714C-9376-D4EB3511158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753-714C-9376-D4EB3511158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753-714C-9376-D4EB3511158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753-714C-9376-D4EB3511158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753-714C-9376-D4EB3511158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753-714C-9376-D4EB3511158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753-714C-9376-D4EB3511158D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753-714C-9376-D4EB3511158D}"/>
              </c:ext>
            </c:extLst>
          </c:dPt>
          <c:dLbls>
            <c:dLbl>
              <c:idx val="0"/>
              <c:layout>
                <c:manualLayout>
                  <c:x val="0.17403835312252047"/>
                  <c:y val="-5.7361534213386127E-2"/>
                </c:manualLayout>
              </c:layout>
              <c:tx>
                <c:rich>
                  <a:bodyPr/>
                  <a:lstStyle/>
                  <a:p>
                    <a:fld id="{0FCC5A43-8FC6-44FE-986D-8DCD4D7B629F}" type="CATEGORYNAME">
                      <a:rPr lang="en-US" b="1" dirty="0"/>
                      <a:pPr/>
                      <a:t>[CATEGORY NAME]</a:t>
                    </a:fld>
                    <a:endParaRPr lang="en-US" b="1" baseline="0" dirty="0"/>
                  </a:p>
                  <a:p>
                    <a:fld id="{BD9669C8-0BB0-4700-9FEA-E525A83EEAD3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(</a:t>
                    </a:r>
                    <a:fld id="{1018D884-0CD7-4908-A2FB-6189750067B3}" type="PERCENTAGE">
                      <a:rPr lang="en-US" smtClean="0"/>
                      <a:pPr/>
                      <a:t>[PERCENTAGE]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753-714C-9376-D4EB3511158D}"/>
                </c:ext>
              </c:extLst>
            </c:dLbl>
            <c:dLbl>
              <c:idx val="1"/>
              <c:layout>
                <c:manualLayout>
                  <c:x val="-0.29179447379782486"/>
                  <c:y val="6.7624620852354544E-2"/>
                </c:manualLayout>
              </c:layout>
              <c:tx>
                <c:rich>
                  <a:bodyPr/>
                  <a:lstStyle/>
                  <a:p>
                    <a:fld id="{E94ED5E8-F13B-4712-86B6-EEEEB3846134}" type="CATEGORYNAME">
                      <a:rPr lang="en-US" b="1" dirty="0"/>
                      <a:pPr/>
                      <a:t>[CATEGORY NAME]</a:t>
                    </a:fld>
                    <a:endParaRPr lang="en-US" b="1" baseline="0" dirty="0"/>
                  </a:p>
                  <a:p>
                    <a:fld id="{1BB976EB-C8C7-4916-86ED-1CD1B2047F9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(</a:t>
                    </a:r>
                    <a:fld id="{B106E66A-3338-4955-9B93-D9828BE98C58}" type="PERCENTAGE">
                      <a:rPr lang="en-US" smtClean="0"/>
                      <a:pPr/>
                      <a:t>[PERCENTAGE]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753-714C-9376-D4EB3511158D}"/>
                </c:ext>
              </c:extLst>
            </c:dLbl>
            <c:dLbl>
              <c:idx val="2"/>
              <c:layout>
                <c:manualLayout>
                  <c:x val="-0.2098739452289545"/>
                  <c:y val="0.11926998386753646"/>
                </c:manualLayout>
              </c:layout>
              <c:tx>
                <c:rich>
                  <a:bodyPr/>
                  <a:lstStyle/>
                  <a:p>
                    <a:fld id="{1F9E6AAE-B4F0-4B3A-A7B4-3C4343A8FB89}" type="CATEGORYNAME">
                      <a:rPr lang="nn-NO" b="1" dirty="0"/>
                      <a:pPr/>
                      <a:t>[CATEGORY NAME]</a:t>
                    </a:fld>
                    <a:endParaRPr lang="nn-NO" b="1" baseline="0" dirty="0"/>
                  </a:p>
                  <a:p>
                    <a:fld id="{150D865C-7CFD-4115-B448-51ED771C6115}" type="VALUE">
                      <a:rPr lang="nn-NO" smtClean="0"/>
                      <a:pPr/>
                      <a:t>[VALUE]</a:t>
                    </a:fld>
                    <a:r>
                      <a:rPr lang="nn-NO" dirty="0"/>
                      <a:t> (</a:t>
                    </a:r>
                    <a:fld id="{60DED119-A4B2-4983-9344-EA30D75B2B15}" type="PERCENTAGE">
                      <a:rPr lang="nn-NO" smtClean="0"/>
                      <a:pPr/>
                      <a:t>[PERCENTAGE]</a:t>
                    </a:fld>
                    <a:r>
                      <a:rPr lang="nn-NO" dirty="0"/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753-714C-9376-D4EB3511158D}"/>
                </c:ext>
              </c:extLst>
            </c:dLbl>
            <c:dLbl>
              <c:idx val="3"/>
              <c:layout>
                <c:manualLayout>
                  <c:x val="-0.21835055027641065"/>
                  <c:y val="2.7882791448021558E-2"/>
                </c:manualLayout>
              </c:layout>
              <c:tx>
                <c:rich>
                  <a:bodyPr/>
                  <a:lstStyle/>
                  <a:p>
                    <a:fld id="{77CAC86E-1B6F-4BE9-908E-A68A94012C28}" type="CATEGORYNAME">
                      <a:rPr lang="en-US" b="1" dirty="0"/>
                      <a:pPr/>
                      <a:t>[CATEGORY NAME]</a:t>
                    </a:fld>
                    <a:endParaRPr lang="en-US" b="1" baseline="0" dirty="0"/>
                  </a:p>
                  <a:p>
                    <a:fld id="{A79B9D26-30BC-4F49-8C2D-A5273FBFB652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(</a:t>
                    </a:r>
                    <a:fld id="{3ED0D297-2796-4CDD-A9C1-49D01BB622A1}" type="PERCENTAGE">
                      <a:rPr lang="en-US" smtClean="0"/>
                      <a:pPr/>
                      <a:t>[PERCENTAGE]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753-714C-9376-D4EB3511158D}"/>
                </c:ext>
              </c:extLst>
            </c:dLbl>
            <c:dLbl>
              <c:idx val="4"/>
              <c:layout>
                <c:manualLayout>
                  <c:x val="-0.20821786982509546"/>
                  <c:y val="-8.5831032910872157E-2"/>
                </c:manualLayout>
              </c:layout>
              <c:tx>
                <c:rich>
                  <a:bodyPr/>
                  <a:lstStyle/>
                  <a:p>
                    <a:fld id="{4A2DEC8F-816E-4D0C-B4F9-4547EDE291E0}" type="CATEGORYNAME">
                      <a:rPr lang="en-US" sz="2000" b="1" dirty="0">
                        <a:solidFill>
                          <a:schemeClr val="tx2"/>
                        </a:solidFill>
                      </a:rPr>
                      <a:pPr/>
                      <a:t>[CATEGORY NAME]</a:t>
                    </a:fld>
                    <a:endParaRPr lang="en-US" sz="2000" b="1" baseline="0" dirty="0">
                      <a:solidFill>
                        <a:schemeClr val="tx2"/>
                      </a:solidFill>
                    </a:endParaRPr>
                  </a:p>
                  <a:p>
                    <a:fld id="{4D185AF8-14FE-47AC-84C5-BE07FCD5B647}" type="VALUE">
                      <a:rPr lang="en-US" sz="2000" b="0" smtClean="0">
                        <a:solidFill>
                          <a:schemeClr val="tx2"/>
                        </a:solidFill>
                      </a:rPr>
                      <a:pPr/>
                      <a:t>[VALUE]</a:t>
                    </a:fld>
                    <a:r>
                      <a:rPr lang="en-US" sz="2000" b="0" dirty="0">
                        <a:solidFill>
                          <a:schemeClr val="tx2"/>
                        </a:solidFill>
                      </a:rPr>
                      <a:t> (</a:t>
                    </a:r>
                    <a:fld id="{D9E55AA0-19BA-442C-917C-929ABFB90A3E}" type="PERCENTAGE">
                      <a:rPr lang="en-US" sz="2000" b="0" smtClean="0">
                        <a:solidFill>
                          <a:schemeClr val="tx2"/>
                        </a:solidFill>
                      </a:rPr>
                      <a:pPr/>
                      <a:t>[PERCENTAGE]</a:t>
                    </a:fld>
                    <a:r>
                      <a:rPr lang="en-US" sz="2000" b="0" dirty="0">
                        <a:solidFill>
                          <a:schemeClr val="tx2"/>
                        </a:solidFill>
                      </a:rPr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753-714C-9376-D4EB3511158D}"/>
                </c:ext>
              </c:extLst>
            </c:dLbl>
            <c:dLbl>
              <c:idx val="5"/>
              <c:layout>
                <c:manualLayout>
                  <c:x val="-0.10056888046753053"/>
                  <c:y val="-0.24814479439973053"/>
                </c:manualLayout>
              </c:layout>
              <c:tx>
                <c:rich>
                  <a:bodyPr/>
                  <a:lstStyle/>
                  <a:p>
                    <a:fld id="{0B943896-C221-4437-889D-549BB326D94D}" type="CATEGORYNAME">
                      <a:rPr lang="de-DE" b="1"/>
                      <a:pPr/>
                      <a:t>[CATEGORY NAME]</a:t>
                    </a:fld>
                    <a:endParaRPr lang="de-DE" b="1" dirty="0"/>
                  </a:p>
                  <a:p>
                    <a:fld id="{0A5EF854-5D7C-451D-A0FD-AD6251E85A7F}" type="VALUE">
                      <a:rPr lang="de-DE" b="0"/>
                      <a:pPr/>
                      <a:t>[VALUE]</a:t>
                    </a:fld>
                    <a:r>
                      <a:rPr lang="de-DE" b="0" dirty="0"/>
                      <a:t> (</a:t>
                    </a:r>
                    <a:fld id="{7F1B7CBD-6ED8-40CE-A52B-9C79A94F3D2E}" type="PERCENTAGE">
                      <a:rPr lang="de-DE" b="0"/>
                      <a:pPr/>
                      <a:t>[PERCENTAGE]</a:t>
                    </a:fld>
                    <a:r>
                      <a:rPr lang="de-DE" b="0" dirty="0"/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753-714C-9376-D4EB3511158D}"/>
                </c:ext>
              </c:extLst>
            </c:dLbl>
            <c:dLbl>
              <c:idx val="6"/>
              <c:layout>
                <c:manualLayout>
                  <c:x val="0.10117466406570372"/>
                  <c:y val="-0.17904048659977817"/>
                </c:manualLayout>
              </c:layout>
              <c:tx>
                <c:rich>
                  <a:bodyPr/>
                  <a:lstStyle/>
                  <a:p>
                    <a:fld id="{28E58908-8AA2-4DE0-B355-09AE28CF2689}" type="CATEGORYNAME">
                      <a:rPr lang="en-US" b="1" dirty="0"/>
                      <a:pPr/>
                      <a:t>[CATEGORY NAME]</a:t>
                    </a:fld>
                    <a:endParaRPr lang="en-US" b="1" baseline="0" dirty="0"/>
                  </a:p>
                  <a:p>
                    <a:fld id="{4F009ED6-22CE-444C-BC23-2C42D5BB538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(</a:t>
                    </a:r>
                    <a:fld id="{6A43187F-ADF2-481F-B56A-A60995C51860}" type="PERCENTAGE">
                      <a:rPr lang="en-US" smtClean="0"/>
                      <a:pPr/>
                      <a:t>[PERCENTAGE]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9753-714C-9376-D4EB3511158D}"/>
                </c:ext>
              </c:extLst>
            </c:dLbl>
            <c:numFmt formatCode="0.0%" sourceLinked="0"/>
            <c:spPr>
              <a:solidFill>
                <a:schemeClr val="bg1"/>
              </a:solidFill>
              <a:ln>
                <a:solidFill>
                  <a:srgbClr val="1F497D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ASEAN</c:v>
                </c:pt>
                <c:pt idx="1">
                  <c:v>Timur Jauh</c:v>
                </c:pt>
                <c:pt idx="2">
                  <c:v>Australia &amp; New Zealand</c:v>
                </c:pt>
                <c:pt idx="3">
                  <c:v>Europa</c:v>
                </c:pt>
                <c:pt idx="4">
                  <c:v>Amerika</c:v>
                </c:pt>
                <c:pt idx="5">
                  <c:v>Asia Tengah/Berat</c:v>
                </c:pt>
                <c:pt idx="6">
                  <c:v>Lain-lain Rantau</c:v>
                </c:pt>
              </c:strCache>
            </c:strRef>
          </c:cat>
          <c:val>
            <c:numRef>
              <c:f>Sheet1!$B$2:$B$8</c:f>
              <c:numCache>
                <c:formatCode>#,##0</c:formatCode>
                <c:ptCount val="7"/>
                <c:pt idx="0">
                  <c:v>85424</c:v>
                </c:pt>
                <c:pt idx="1">
                  <c:v>37879</c:v>
                </c:pt>
                <c:pt idx="2">
                  <c:v>5619</c:v>
                </c:pt>
                <c:pt idx="3">
                  <c:v>13579</c:v>
                </c:pt>
                <c:pt idx="4">
                  <c:v>6062</c:v>
                </c:pt>
                <c:pt idx="5">
                  <c:v>7363</c:v>
                </c:pt>
                <c:pt idx="6">
                  <c:v>1970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753-714C-9376-D4EB3511158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167711290645196"/>
          <c:y val="2.0679174362463953E-2"/>
          <c:w val="0.79360814922621847"/>
          <c:h val="0.743158312747675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 (Jan-Julai)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ASEAN</c:v>
                </c:pt>
                <c:pt idx="1">
                  <c:v>Timur Jauh</c:v>
                </c:pt>
                <c:pt idx="2">
                  <c:v>Australia &amp; New Zealand</c:v>
                </c:pt>
                <c:pt idx="3">
                  <c:v>Europa</c:v>
                </c:pt>
                <c:pt idx="4">
                  <c:v>Amerika</c:v>
                </c:pt>
                <c:pt idx="5">
                  <c:v>Asia Tengah/Berat</c:v>
                </c:pt>
                <c:pt idx="6">
                  <c:v>Lain-lain Rantau</c:v>
                </c:pt>
                <c:pt idx="7">
                  <c:v>Jumlah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79050</c:v>
                </c:pt>
                <c:pt idx="1">
                  <c:v>36743</c:v>
                </c:pt>
                <c:pt idx="2">
                  <c:v>4625</c:v>
                </c:pt>
                <c:pt idx="3">
                  <c:v>12870</c:v>
                </c:pt>
                <c:pt idx="4">
                  <c:v>4975</c:v>
                </c:pt>
                <c:pt idx="5">
                  <c:v>5610</c:v>
                </c:pt>
                <c:pt idx="6">
                  <c:v>2340</c:v>
                </c:pt>
                <c:pt idx="7">
                  <c:v>146213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55-2C45-9710-ECDC42004C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 (Jan-Julai)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ASEAN</c:v>
                </c:pt>
                <c:pt idx="1">
                  <c:v>Timur Jauh</c:v>
                </c:pt>
                <c:pt idx="2">
                  <c:v>Australia &amp; New Zealand</c:v>
                </c:pt>
                <c:pt idx="3">
                  <c:v>Europa</c:v>
                </c:pt>
                <c:pt idx="4">
                  <c:v>Amerika</c:v>
                </c:pt>
                <c:pt idx="5">
                  <c:v>Asia Tengah/Berat</c:v>
                </c:pt>
                <c:pt idx="6">
                  <c:v>Lain-lain Rantau</c:v>
                </c:pt>
                <c:pt idx="7">
                  <c:v>Jumlah</c:v>
                </c:pt>
              </c:strCache>
            </c:strRef>
          </c:cat>
          <c:val>
            <c:numRef>
              <c:f>Sheet1!$C$2:$C$9</c:f>
              <c:numCache>
                <c:formatCode>#,##0</c:formatCode>
                <c:ptCount val="8"/>
                <c:pt idx="0">
                  <c:v>85424</c:v>
                </c:pt>
                <c:pt idx="1">
                  <c:v>37879</c:v>
                </c:pt>
                <c:pt idx="2">
                  <c:v>5619</c:v>
                </c:pt>
                <c:pt idx="3">
                  <c:v>13579</c:v>
                </c:pt>
                <c:pt idx="4">
                  <c:v>6062</c:v>
                </c:pt>
                <c:pt idx="5">
                  <c:v>7363</c:v>
                </c:pt>
                <c:pt idx="6">
                  <c:v>1970</c:v>
                </c:pt>
                <c:pt idx="7">
                  <c:v>157896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55-2C45-9710-ECDC42004C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525564095"/>
        <c:axId val="804508335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Pertumbuhan %</c:v>
                </c:pt>
              </c:strCache>
            </c:strRef>
          </c:tx>
          <c:spPr>
            <a:ln w="22225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noFill/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3.308341774427815E-2"/>
                  <c:y val="4.8722823999638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55-2C45-9710-ECDC42004CD1}"/>
                </c:ext>
              </c:extLst>
            </c:dLbl>
            <c:dLbl>
              <c:idx val="1"/>
              <c:layout>
                <c:manualLayout>
                  <c:x val="-2.6697967157545039E-2"/>
                  <c:y val="0.128844634353518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55-2C45-9710-ECDC42004CD1}"/>
                </c:ext>
              </c:extLst>
            </c:dLbl>
            <c:dLbl>
              <c:idx val="2"/>
              <c:layout>
                <c:manualLayout>
                  <c:x val="-3.4938608764581387E-2"/>
                  <c:y val="0.475410980824210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755-2C45-9710-ECDC42004CD1}"/>
                </c:ext>
              </c:extLst>
            </c:dLbl>
            <c:dLbl>
              <c:idx val="3"/>
              <c:layout>
                <c:manualLayout>
                  <c:x val="-2.7312890716621175E-2"/>
                  <c:y val="0.261034665989268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55-2C45-9710-ECDC42004CD1}"/>
                </c:ext>
              </c:extLst>
            </c:dLbl>
            <c:dLbl>
              <c:idx val="4"/>
              <c:layout>
                <c:manualLayout>
                  <c:x val="-3.0781446807293205E-2"/>
                  <c:y val="0.473345322181745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755-2C45-9710-ECDC42004CD1}"/>
                </c:ext>
              </c:extLst>
            </c:dLbl>
            <c:dLbl>
              <c:idx val="5"/>
              <c:layout>
                <c:manualLayout>
                  <c:x val="-2.8805342812022683E-2"/>
                  <c:y val="0.607897593503728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755-2C45-9710-ECDC42004CD1}"/>
                </c:ext>
              </c:extLst>
            </c:dLbl>
            <c:dLbl>
              <c:idx val="6"/>
              <c:layout>
                <c:manualLayout>
                  <c:x val="-3.3671889663241639E-2"/>
                  <c:y val="3.3465830793860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32-478C-BF72-4D6714B85F63}"/>
                </c:ext>
              </c:extLst>
            </c:dLbl>
            <c:dLbl>
              <c:idx val="7"/>
              <c:layout>
                <c:manualLayout>
                  <c:x val="-3.3745571970781603E-2"/>
                  <c:y val="-0.23859055623241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755-2C45-9710-ECDC42004CD1}"/>
                </c:ext>
              </c:extLst>
            </c:dLbl>
            <c:spPr>
              <a:solidFill>
                <a:sysClr val="window" lastClr="FFFFFF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ASEAN</c:v>
                </c:pt>
                <c:pt idx="1">
                  <c:v>Timur Jauh</c:v>
                </c:pt>
                <c:pt idx="2">
                  <c:v>Australia &amp; New Zealand</c:v>
                </c:pt>
                <c:pt idx="3">
                  <c:v>Europa</c:v>
                </c:pt>
                <c:pt idx="4">
                  <c:v>Amerika</c:v>
                </c:pt>
                <c:pt idx="5">
                  <c:v>Asia Tengah/Berat</c:v>
                </c:pt>
                <c:pt idx="6">
                  <c:v>Lain-lain Rantau</c:v>
                </c:pt>
                <c:pt idx="7">
                  <c:v>Jumlah</c:v>
                </c:pt>
              </c:strCache>
            </c:strRef>
          </c:cat>
          <c:val>
            <c:numRef>
              <c:f>Sheet1!$D$2:$D$9</c:f>
              <c:numCache>
                <c:formatCode>0.0%</c:formatCode>
                <c:ptCount val="8"/>
                <c:pt idx="0">
                  <c:v>8.0632511068943702E-2</c:v>
                </c:pt>
                <c:pt idx="1">
                  <c:v>3.0917453664643605E-2</c:v>
                </c:pt>
                <c:pt idx="2">
                  <c:v>0.21491891891891893</c:v>
                </c:pt>
                <c:pt idx="3">
                  <c:v>5.5089355089355092E-2</c:v>
                </c:pt>
                <c:pt idx="4">
                  <c:v>0.21849246231155778</c:v>
                </c:pt>
                <c:pt idx="5">
                  <c:v>0.31247771836007132</c:v>
                </c:pt>
                <c:pt idx="6">
                  <c:v>-0.15811965811965811</c:v>
                </c:pt>
                <c:pt idx="7">
                  <c:v>7.9903975706674513E-2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A755-2C45-9710-ECDC42004C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5552895"/>
        <c:axId val="804508751"/>
      </c:lineChart>
      <c:valAx>
        <c:axId val="804508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5564095"/>
        <c:crosses val="autoZero"/>
        <c:crossBetween val="between"/>
      </c:valAx>
      <c:catAx>
        <c:axId val="525564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E7E6E6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04508335"/>
        <c:crosses val="autoZero"/>
        <c:auto val="1"/>
        <c:lblAlgn val="ctr"/>
        <c:lblOffset val="100"/>
        <c:noMultiLvlLbl val="0"/>
      </c:catAx>
      <c:valAx>
        <c:axId val="804508751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5552895"/>
        <c:crosses val="max"/>
        <c:crossBetween val="between"/>
      </c:valAx>
      <c:catAx>
        <c:axId val="52555289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04508751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ysClr val="window" lastClr="FFFFFF">
                <a:lumMod val="65000"/>
              </a:sys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677290483896068"/>
          <c:y val="6.296596063864926E-2"/>
          <c:w val="0.13276189158453094"/>
          <c:h val="9.7660804305128815E-2"/>
        </c:manualLayout>
      </c:layout>
      <c:overlay val="0"/>
      <c:spPr>
        <a:solidFill>
          <a:srgbClr val="FFFFFF"/>
        </a:solidFill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w="9525" cap="flat" cmpd="sng" algn="ctr">
      <a:solidFill>
        <a:srgbClr val="000000"/>
      </a:solidFill>
      <a:round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003252635282396E-2"/>
          <c:y val="7.8989139515455289E-2"/>
          <c:w val="0.88371858445643825"/>
          <c:h val="0.601327670407250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 
(Jan-Julai)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Sheet1!$A$2:$A$9</c:f>
              <c:strCache>
                <c:ptCount val="8"/>
                <c:pt idx="0">
                  <c:v>Persinggahan </c:v>
                </c:pt>
                <c:pt idx="1">
                  <c:v>Percutian</c:v>
                </c:pt>
                <c:pt idx="2">
                  <c:v>Melawat Ahli Keluarga dan Rakan</c:v>
                </c:pt>
                <c:pt idx="3">
                  <c:v>Lain-lain Tujuan</c:v>
                </c:pt>
                <c:pt idx="4">
                  <c:v>Pameran</c:v>
                </c:pt>
                <c:pt idx="5">
                  <c:v>Perniagaan</c:v>
                </c:pt>
                <c:pt idx="6">
                  <c:v>Kerajaan</c:v>
                </c:pt>
                <c:pt idx="7">
                  <c:v>Jumlah Keseluruhan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20201</c:v>
                </c:pt>
                <c:pt idx="1">
                  <c:v>63785</c:v>
                </c:pt>
                <c:pt idx="2">
                  <c:v>23833</c:v>
                </c:pt>
                <c:pt idx="3">
                  <c:v>17653</c:v>
                </c:pt>
                <c:pt idx="4">
                  <c:v>1280</c:v>
                </c:pt>
                <c:pt idx="5">
                  <c:v>14799</c:v>
                </c:pt>
                <c:pt idx="6">
                  <c:v>4662</c:v>
                </c:pt>
                <c:pt idx="7">
                  <c:v>146213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7E-4848-A266-DCB04C2CBE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 
(Jan-Julai)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Sheet1!$A$2:$A$9</c:f>
              <c:strCache>
                <c:ptCount val="8"/>
                <c:pt idx="0">
                  <c:v>Persinggahan </c:v>
                </c:pt>
                <c:pt idx="1">
                  <c:v>Percutian</c:v>
                </c:pt>
                <c:pt idx="2">
                  <c:v>Melawat Ahli Keluarga dan Rakan</c:v>
                </c:pt>
                <c:pt idx="3">
                  <c:v>Lain-lain Tujuan</c:v>
                </c:pt>
                <c:pt idx="4">
                  <c:v>Pameran</c:v>
                </c:pt>
                <c:pt idx="5">
                  <c:v>Perniagaan</c:v>
                </c:pt>
                <c:pt idx="6">
                  <c:v>Kerajaan</c:v>
                </c:pt>
                <c:pt idx="7">
                  <c:v>Jumlah Keseluruhan</c:v>
                </c:pt>
              </c:strCache>
            </c:strRef>
          </c:cat>
          <c:val>
            <c:numRef>
              <c:f>Sheet1!$C$2:$C$9</c:f>
              <c:numCache>
                <c:formatCode>#,##0</c:formatCode>
                <c:ptCount val="8"/>
                <c:pt idx="0">
                  <c:v>22482</c:v>
                </c:pt>
                <c:pt idx="1">
                  <c:v>71047</c:v>
                </c:pt>
                <c:pt idx="2">
                  <c:v>24030</c:v>
                </c:pt>
                <c:pt idx="3">
                  <c:v>19597</c:v>
                </c:pt>
                <c:pt idx="4">
                  <c:v>1361</c:v>
                </c:pt>
                <c:pt idx="5">
                  <c:v>15233</c:v>
                </c:pt>
                <c:pt idx="6">
                  <c:v>4146</c:v>
                </c:pt>
                <c:pt idx="7">
                  <c:v>157896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7E-4848-A266-DCB04C2CBE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7"/>
        <c:axId val="525564095"/>
        <c:axId val="804508335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Peratus
Pertumbuhan
(%)</c:v>
                </c:pt>
              </c:strCache>
            </c:strRef>
          </c:tx>
          <c:spPr>
            <a:ln w="22225" cap="rnd">
              <a:noFill/>
              <a:round/>
            </a:ln>
            <a:effectLst/>
          </c:spPr>
          <c:marker>
            <c:symbol val="circle"/>
            <c:size val="6"/>
            <c:spPr>
              <a:noFill/>
              <a:ln w="15875">
                <a:noFill/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2.2687609075043629E-2"/>
                  <c:y val="-9.0534979423868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97E-4848-A266-DCB04C2CBE9D}"/>
                </c:ext>
              </c:extLst>
            </c:dLbl>
            <c:dLbl>
              <c:idx val="1"/>
              <c:layout>
                <c:manualLayout>
                  <c:x val="-2.7237160334573796E-2"/>
                  <c:y val="-0.1859990811615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97E-4848-A266-DCB04C2CBE9D}"/>
                </c:ext>
              </c:extLst>
            </c:dLbl>
            <c:dLbl>
              <c:idx val="2"/>
              <c:layout>
                <c:manualLayout>
                  <c:x val="-2.4432809773123908E-2"/>
                  <c:y val="-0.111111111111111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97E-4848-A266-DCB04C2CBE9D}"/>
                </c:ext>
              </c:extLst>
            </c:dLbl>
            <c:dLbl>
              <c:idx val="3"/>
              <c:layout>
                <c:manualLayout>
                  <c:x val="-2.6178010471204188E-2"/>
                  <c:y val="-9.0534979423868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7E-4848-A266-DCB04C2CBE9D}"/>
                </c:ext>
              </c:extLst>
            </c:dLbl>
            <c:dLbl>
              <c:idx val="4"/>
              <c:layout>
                <c:manualLayout>
                  <c:x val="-1.4662681158160199E-2"/>
                  <c:y val="-5.7170964291573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97E-4848-A266-DCB04C2CBE9D}"/>
                </c:ext>
              </c:extLst>
            </c:dLbl>
            <c:dLbl>
              <c:idx val="5"/>
              <c:layout>
                <c:manualLayout>
                  <c:x val="-2.2687609075043629E-2"/>
                  <c:y val="-6.1728395061728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97E-4848-A266-DCB04C2CBE9D}"/>
                </c:ext>
              </c:extLst>
            </c:dLbl>
            <c:dLbl>
              <c:idx val="6"/>
              <c:layout>
                <c:manualLayout>
                  <c:x val="-2.698416036940755E-2"/>
                  <c:y val="4.5222487218953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97E-4848-A266-DCB04C2CBE9D}"/>
                </c:ext>
              </c:extLst>
            </c:dLbl>
            <c:dLbl>
              <c:idx val="7"/>
              <c:layout>
                <c:manualLayout>
                  <c:x val="-3.4934144655586995E-2"/>
                  <c:y val="-0.321026628186429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97E-4848-A266-DCB04C2CBE9D}"/>
                </c:ext>
              </c:extLst>
            </c:dLbl>
            <c:spPr>
              <a:solidFill>
                <a:srgbClr val="CCCC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Persinggahan </c:v>
                </c:pt>
                <c:pt idx="1">
                  <c:v>Percutian</c:v>
                </c:pt>
                <c:pt idx="2">
                  <c:v>Melawat Ahli Keluarga dan Rakan</c:v>
                </c:pt>
                <c:pt idx="3">
                  <c:v>Lain-lain Tujuan</c:v>
                </c:pt>
                <c:pt idx="4">
                  <c:v>Pameran</c:v>
                </c:pt>
                <c:pt idx="5">
                  <c:v>Perniagaan</c:v>
                </c:pt>
                <c:pt idx="6">
                  <c:v>Kerajaan</c:v>
                </c:pt>
                <c:pt idx="7">
                  <c:v>Jumlah Keseluruhan</c:v>
                </c:pt>
              </c:strCache>
            </c:strRef>
          </c:cat>
          <c:val>
            <c:numRef>
              <c:f>Sheet1!$D$2:$D$9</c:f>
              <c:numCache>
                <c:formatCode>0.0%</c:formatCode>
                <c:ptCount val="8"/>
                <c:pt idx="0">
                  <c:v>0.11291520221771199</c:v>
                </c:pt>
                <c:pt idx="1">
                  <c:v>0.11385121893862193</c:v>
                </c:pt>
                <c:pt idx="2">
                  <c:v>8.2658498720261826E-3</c:v>
                </c:pt>
                <c:pt idx="3">
                  <c:v>0.11012292528182178</c:v>
                </c:pt>
                <c:pt idx="4">
                  <c:v>6.3281249999999997E-2</c:v>
                </c:pt>
                <c:pt idx="5">
                  <c:v>2.9326305831475101E-2</c:v>
                </c:pt>
                <c:pt idx="6">
                  <c:v>-0.11068211068211069</c:v>
                </c:pt>
                <c:pt idx="7">
                  <c:v>7.9903975706674513E-2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597E-4848-A266-DCB04C2CB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8268096"/>
        <c:axId val="1038275584"/>
      </c:lineChart>
      <c:valAx>
        <c:axId val="804508335"/>
        <c:scaling>
          <c:orientation val="minMax"/>
          <c:max val="250000"/>
        </c:scaling>
        <c:delete val="1"/>
        <c:axPos val="l"/>
        <c:numFmt formatCode="#,##0" sourceLinked="1"/>
        <c:majorTickMark val="none"/>
        <c:minorTickMark val="none"/>
        <c:tickLblPos val="nextTo"/>
        <c:crossAx val="525564095"/>
        <c:crosses val="autoZero"/>
        <c:crossBetween val="between"/>
      </c:valAx>
      <c:catAx>
        <c:axId val="525564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04508335"/>
        <c:crosses val="autoZero"/>
        <c:auto val="1"/>
        <c:lblAlgn val="ctr"/>
        <c:lblOffset val="100"/>
        <c:noMultiLvlLbl val="0"/>
      </c:catAx>
      <c:valAx>
        <c:axId val="1038275584"/>
        <c:scaling>
          <c:orientation val="minMax"/>
        </c:scaling>
        <c:delete val="1"/>
        <c:axPos val="r"/>
        <c:numFmt formatCode="0.0%" sourceLinked="1"/>
        <c:majorTickMark val="out"/>
        <c:minorTickMark val="none"/>
        <c:tickLblPos val="nextTo"/>
        <c:crossAx val="1038268096"/>
        <c:crosses val="max"/>
        <c:crossBetween val="between"/>
      </c:valAx>
      <c:catAx>
        <c:axId val="1038268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827558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ysClr val="window" lastClr="FFFFFF">
                <a:lumMod val="65000"/>
              </a:sys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dTable>
      <c:spPr>
        <a:solidFill>
          <a:srgbClr val="FFFFFF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rgbClr val="000000"/>
      </a:solidFill>
      <a:round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716006087474385"/>
          <c:y val="0.16886700329405932"/>
          <c:w val="0.51277340332458476"/>
          <c:h val="0.7765407399476402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Tourist Air Arrival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CCA-A640-A859-B6478D5C030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CCA-A640-A859-B6478D5C030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CA-A640-A859-B6478D5C030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CCA-A640-A859-B6478D5C030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CCA-A640-A859-B6478D5C0308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CCA-A640-A859-B6478D5C0308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CCA-A640-A859-B6478D5C0308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CCA-A640-A859-B6478D5C0308}"/>
              </c:ext>
            </c:extLst>
          </c:dPt>
          <c:dLbls>
            <c:dLbl>
              <c:idx val="0"/>
              <c:layout>
                <c:manualLayout>
                  <c:x val="0.14481683334190132"/>
                  <c:y val="-0.14001954656961277"/>
                </c:manualLayout>
              </c:layout>
              <c:tx>
                <c:rich>
                  <a:bodyPr/>
                  <a:lstStyle/>
                  <a:p>
                    <a:fld id="{0FCC5A43-8FC6-44FE-986D-8DCD4D7B629F}" type="CATEGORYNAME">
                      <a:rPr lang="en-US" b="1" i="0" dirty="0"/>
                      <a:pPr/>
                      <a:t>[CATEGORY NAME]</a:t>
                    </a:fld>
                    <a:endParaRPr lang="en-US" b="1" i="0" baseline="0" dirty="0"/>
                  </a:p>
                  <a:p>
                    <a:fld id="{BD9669C8-0BB0-4700-9FEA-E525A83EEAD3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(</a:t>
                    </a:r>
                    <a:fld id="{1018D884-0CD7-4908-A2FB-6189750067B3}" type="PERCENTAGE">
                      <a:rPr lang="en-US" smtClean="0"/>
                      <a:pPr/>
                      <a:t>[PERCENTAGE]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226413849475294"/>
                      <c:h val="0.166412492665934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CCA-A640-A859-B6478D5C0308}"/>
                </c:ext>
              </c:extLst>
            </c:dLbl>
            <c:dLbl>
              <c:idx val="1"/>
              <c:layout>
                <c:manualLayout>
                  <c:x val="0.14136227440596486"/>
                  <c:y val="-0.11583154978390137"/>
                </c:manualLayout>
              </c:layout>
              <c:tx>
                <c:rich>
                  <a:bodyPr/>
                  <a:lstStyle/>
                  <a:p>
                    <a:fld id="{E94ED5E8-F13B-4712-86B6-EEEEB3846134}" type="CATEGORYNAME">
                      <a:rPr lang="en-US" b="1" dirty="0"/>
                      <a:pPr/>
                      <a:t>[CATEGORY NAME]</a:t>
                    </a:fld>
                    <a:endParaRPr lang="en-US" b="1" baseline="0" dirty="0"/>
                  </a:p>
                  <a:p>
                    <a:fld id="{1BB976EB-C8C7-4916-86ED-1CD1B2047F9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(</a:t>
                    </a:r>
                    <a:fld id="{B106E66A-3338-4955-9B93-D9828BE98C58}" type="PERCENTAGE">
                      <a:rPr lang="en-US" smtClean="0"/>
                      <a:pPr/>
                      <a:t>[PERCENTAGE]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CCA-A640-A859-B6478D5C0308}"/>
                </c:ext>
              </c:extLst>
            </c:dLbl>
            <c:dLbl>
              <c:idx val="2"/>
              <c:layout>
                <c:manualLayout>
                  <c:x val="-0.1136900748969077"/>
                  <c:y val="7.3142560282659988E-2"/>
                </c:manualLayout>
              </c:layout>
              <c:tx>
                <c:rich>
                  <a:bodyPr/>
                  <a:lstStyle/>
                  <a:p>
                    <a:fld id="{1F9E6AAE-B4F0-4B3A-A7B4-3C4343A8FB89}" type="CATEGORYNAME">
                      <a:rPr lang="fi-FI" b="1" dirty="0"/>
                      <a:pPr/>
                      <a:t>[CATEGORY NAME]</a:t>
                    </a:fld>
                    <a:endParaRPr lang="fi-FI" b="1" baseline="0" dirty="0"/>
                  </a:p>
                  <a:p>
                    <a:fld id="{150D865C-7CFD-4115-B448-51ED771C6115}" type="VALUE">
                      <a:rPr lang="fi-FI" smtClean="0"/>
                      <a:pPr/>
                      <a:t>[VALUE]</a:t>
                    </a:fld>
                    <a:r>
                      <a:rPr lang="fi-FI" dirty="0"/>
                      <a:t> (</a:t>
                    </a:r>
                    <a:fld id="{60DED119-A4B2-4983-9344-EA30D75B2B15}" type="PERCENTAGE">
                      <a:rPr lang="fi-FI" smtClean="0"/>
                      <a:pPr/>
                      <a:t>[PERCENTAGE]</a:t>
                    </a:fld>
                    <a:r>
                      <a:rPr lang="fi-FI" dirty="0"/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960177810196505"/>
                      <c:h val="0.143613139995507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CCA-A640-A859-B6478D5C0308}"/>
                </c:ext>
              </c:extLst>
            </c:dLbl>
            <c:dLbl>
              <c:idx val="3"/>
              <c:layout>
                <c:manualLayout>
                  <c:x val="-0.19610313915902886"/>
                  <c:y val="4.9258006795225476E-2"/>
                </c:manualLayout>
              </c:layout>
              <c:tx>
                <c:rich>
                  <a:bodyPr/>
                  <a:lstStyle/>
                  <a:p>
                    <a:fld id="{77CAC86E-1B6F-4BE9-908E-A68A94012C28}" type="CATEGORYNAME">
                      <a:rPr lang="en-US" b="1"/>
                      <a:pPr/>
                      <a:t>[CATEGORY NAME]</a:t>
                    </a:fld>
                    <a:endParaRPr lang="en-US" b="1" dirty="0"/>
                  </a:p>
                  <a:p>
                    <a:fld id="{A79B9D26-30BC-4F49-8C2D-A5273FBFB652}" type="VALUE">
                      <a:rPr lang="en-US"/>
                      <a:pPr/>
                      <a:t>[VALUE]</a:t>
                    </a:fld>
                    <a:r>
                      <a:rPr lang="en-US" dirty="0"/>
                      <a:t> (</a:t>
                    </a:r>
                    <a:fld id="{3ED0D297-2796-4CDD-A9C1-49D01BB622A1}" type="PERCENTAGE">
                      <a:rPr lang="en-US"/>
                      <a:pPr/>
                      <a:t>[PERCENTAGE]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034868355942951"/>
                      <c:h val="0.161155147699656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CCA-A640-A859-B6478D5C0308}"/>
                </c:ext>
              </c:extLst>
            </c:dLbl>
            <c:dLbl>
              <c:idx val="4"/>
              <c:layout>
                <c:manualLayout>
                  <c:x val="-0.17518437132311165"/>
                  <c:y val="-1.9449002649922643E-2"/>
                </c:manualLayout>
              </c:layout>
              <c:tx>
                <c:rich>
                  <a:bodyPr/>
                  <a:lstStyle/>
                  <a:p>
                    <a:fld id="{4A2DEC8F-816E-4D0C-B4F9-4547EDE291E0}" type="CATEGORYNAME">
                      <a:rPr lang="en-US" sz="2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[CATEGORY NAME]</a:t>
                    </a:fld>
                    <a:endParaRPr lang="en-US" sz="2000" b="1" baseline="0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fld id="{4D185AF8-14FE-47AC-84C5-BE07FCD5B647}" type="VALUE">
                      <a:rPr lang="en-US" sz="2000" b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[VALUE]</a:t>
                    </a:fld>
                    <a:r>
                      <a:rPr lang="en-US" sz="2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(</a:t>
                    </a:r>
                    <a:fld id="{D9E55AA0-19BA-442C-917C-929ABFB90A3E}" type="PERCENTAGE">
                      <a:rPr lang="en-US" sz="2000" b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[PERCENTAGE]</a:t>
                    </a:fld>
                    <a:r>
                      <a:rPr lang="en-US" sz="2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CCA-A640-A859-B6478D5C0308}"/>
                </c:ext>
              </c:extLst>
            </c:dLbl>
            <c:dLbl>
              <c:idx val="5"/>
              <c:layout>
                <c:manualLayout>
                  <c:x val="-0.16512057902858671"/>
                  <c:y val="-0.14361258804327967"/>
                </c:manualLayout>
              </c:layout>
              <c:tx>
                <c:rich>
                  <a:bodyPr/>
                  <a:lstStyle/>
                  <a:p>
                    <a:fld id="{0B943896-C221-4437-889D-549BB326D94D}" type="CATEGORYNAME">
                      <a:rPr lang="en-US" b="1"/>
                      <a:pPr/>
                      <a:t>[CATEGORY NAME]</a:t>
                    </a:fld>
                    <a:endParaRPr lang="en-US" b="1" dirty="0"/>
                  </a:p>
                  <a:p>
                    <a:fld id="{0A5EF854-5D7C-451D-A0FD-AD6251E85A7F}" type="VALUE">
                      <a:rPr lang="en-US"/>
                      <a:pPr/>
                      <a:t>[VALUE]</a:t>
                    </a:fld>
                    <a:r>
                      <a:rPr lang="en-US" dirty="0"/>
                      <a:t> (</a:t>
                    </a:r>
                    <a:fld id="{7F1B7CBD-6ED8-40CE-A52B-9C79A94F3D2E}" type="PERCENTAGE">
                      <a:rPr lang="en-US"/>
                      <a:pPr/>
                      <a:t>[PERCENTAGE]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CCA-A640-A859-B6478D5C0308}"/>
                </c:ext>
              </c:extLst>
            </c:dLbl>
            <c:dLbl>
              <c:idx val="6"/>
              <c:layout>
                <c:manualLayout>
                  <c:x val="-5.3119582030577046E-2"/>
                  <c:y val="-0.17748355044374201"/>
                </c:manualLayout>
              </c:layout>
              <c:tx>
                <c:rich>
                  <a:bodyPr/>
                  <a:lstStyle/>
                  <a:p>
                    <a:fld id="{28E58908-8AA2-4DE0-B355-09AE28CF2689}" type="CATEGORYNAME">
                      <a:rPr lang="en-US" b="1" dirty="0"/>
                      <a:pPr/>
                      <a:t>[CATEGORY NAME]</a:t>
                    </a:fld>
                    <a:endParaRPr lang="en-US" b="1" baseline="0" dirty="0"/>
                  </a:p>
                  <a:p>
                    <a:fld id="{4F009ED6-22CE-444C-BC23-2C42D5BB538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(</a:t>
                    </a:r>
                    <a:fld id="{6A43187F-ADF2-481F-B56A-A60995C51860}" type="PERCENTAGE">
                      <a:rPr lang="en-US" smtClean="0"/>
                      <a:pPr/>
                      <a:t>[PERCENTAGE]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CCA-A640-A859-B6478D5C0308}"/>
                </c:ext>
              </c:extLst>
            </c:dLbl>
            <c:dLbl>
              <c:idx val="7"/>
              <c:layout>
                <c:manualLayout>
                  <c:x val="3.5372222730879484E-2"/>
                  <c:y val="-0.16540056072536388"/>
                </c:manualLayout>
              </c:layout>
              <c:tx>
                <c:rich>
                  <a:bodyPr/>
                  <a:lstStyle/>
                  <a:p>
                    <a:fld id="{A33F91C4-0E66-4E04-84FD-7B5E34DE5F55}" type="CATEGORYNAME">
                      <a:rPr lang="en-US" b="1"/>
                      <a:pPr/>
                      <a:t>[CATEGORY NAME]</a:t>
                    </a:fld>
                    <a:r>
                      <a:rPr lang="en-US" dirty="0"/>
                      <a:t>
</a:t>
                    </a:r>
                    <a:fld id="{0DF89640-1E00-4059-91E5-680BD245B2AE}" type="VALUE">
                      <a:rPr lang="en-US"/>
                      <a:pPr/>
                      <a:t>[VALUE]</a:t>
                    </a:fld>
                    <a:r>
                      <a:rPr lang="en-US" dirty="0"/>
                      <a:t>(</a:t>
                    </a:r>
                    <a:fld id="{07F37843-92D1-48C8-9721-63C8BE0F725C}" type="PERCENTAGE">
                      <a:rPr lang="en-US"/>
                      <a:pPr/>
                      <a:t>[PERCENTAGE]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2CCA-A640-A859-B6478D5C0308}"/>
                </c:ext>
              </c:extLst>
            </c:dLbl>
            <c:numFmt formatCode="0.0%" sourceLinked="0"/>
            <c:spPr>
              <a:solidFill>
                <a:sysClr val="window" lastClr="FFFFFF">
                  <a:lumMod val="95000"/>
                </a:sysClr>
              </a:solidFill>
              <a:ln>
                <a:solidFill>
                  <a:srgbClr val="1F497D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ysClr val="windowText" lastClr="000000"/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Persinggahan</c:v>
                </c:pt>
                <c:pt idx="1">
                  <c:v>Percutian</c:v>
                </c:pt>
                <c:pt idx="2">
                  <c:v>Melawat Ahli Keluarga dan Rakan</c:v>
                </c:pt>
                <c:pt idx="3">
                  <c:v>Lain-lain Tujuan</c:v>
                </c:pt>
                <c:pt idx="4">
                  <c:v>Pameran</c:v>
                </c:pt>
                <c:pt idx="5">
                  <c:v>Perniagaan</c:v>
                </c:pt>
                <c:pt idx="6">
                  <c:v>Kerajaan</c:v>
                </c:pt>
              </c:strCache>
            </c:strRef>
          </c:cat>
          <c:val>
            <c:numRef>
              <c:f>Sheet1!$B$2:$B$8</c:f>
              <c:numCache>
                <c:formatCode>#,##0</c:formatCode>
                <c:ptCount val="7"/>
                <c:pt idx="0">
                  <c:v>22482</c:v>
                </c:pt>
                <c:pt idx="1">
                  <c:v>71047</c:v>
                </c:pt>
                <c:pt idx="2">
                  <c:v>24030</c:v>
                </c:pt>
                <c:pt idx="3">
                  <c:v>19597</c:v>
                </c:pt>
                <c:pt idx="4">
                  <c:v>1361</c:v>
                </c:pt>
                <c:pt idx="5">
                  <c:v>15233</c:v>
                </c:pt>
                <c:pt idx="6">
                  <c:v>4146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CCA-A640-A859-B6478D5C030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Brunei Muara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Sheet1!$V$4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3D-4FF2-A951-D491466F526F}"/>
              </c:ext>
            </c:extLst>
          </c:dPt>
          <c:cat>
            <c:strRef>
              <c:f>Sheet1!$W$3:$AI$3</c:f>
              <c:strCache>
                <c:ptCount val="1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TOTAL</c:v>
                </c:pt>
              </c:strCache>
            </c:strRef>
          </c:cat>
          <c:val>
            <c:numRef>
              <c:f>Sheet1!$W$4:$AI$4</c:f>
              <c:numCache>
                <c:formatCode>#,##0_);\(#,##0\)</c:formatCode>
                <c:ptCount val="13"/>
                <c:pt idx="0">
                  <c:v>16164</c:v>
                </c:pt>
                <c:pt idx="1">
                  <c:v>15482</c:v>
                </c:pt>
                <c:pt idx="2">
                  <c:v>8380</c:v>
                </c:pt>
                <c:pt idx="3">
                  <c:v>10949</c:v>
                </c:pt>
                <c:pt idx="4">
                  <c:v>17836</c:v>
                </c:pt>
                <c:pt idx="5">
                  <c:v>29247</c:v>
                </c:pt>
                <c:pt idx="12">
                  <c:v>98058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3D-4FF2-A951-D491466F526F}"/>
            </c:ext>
          </c:extLst>
        </c:ser>
        <c:ser>
          <c:idx val="1"/>
          <c:order val="1"/>
          <c:tx>
            <c:strRef>
              <c:f>Sheet1!$V$5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43D-4FF2-A951-D491466F526F}"/>
              </c:ext>
            </c:extLst>
          </c:dPt>
          <c:cat>
            <c:strRef>
              <c:f>Sheet1!$W$3:$AI$3</c:f>
              <c:strCache>
                <c:ptCount val="1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TOTAL</c:v>
                </c:pt>
              </c:strCache>
            </c:strRef>
          </c:cat>
          <c:val>
            <c:numRef>
              <c:f>Sheet1!$W$5:$AI$5</c:f>
              <c:numCache>
                <c:formatCode>#,##0_);\(#,##0\)</c:formatCode>
                <c:ptCount val="13"/>
                <c:pt idx="0">
                  <c:v>15927</c:v>
                </c:pt>
                <c:pt idx="1">
                  <c:v>24225</c:v>
                </c:pt>
                <c:pt idx="2">
                  <c:v>13917</c:v>
                </c:pt>
                <c:pt idx="3">
                  <c:v>9839</c:v>
                </c:pt>
                <c:pt idx="4">
                  <c:v>15728</c:v>
                </c:pt>
                <c:pt idx="5">
                  <c:v>19555</c:v>
                </c:pt>
                <c:pt idx="12">
                  <c:v>99191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43D-4FF2-A951-D491466F5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1"/>
        <c:overlap val="-40"/>
        <c:axId val="351415855"/>
        <c:axId val="351415023"/>
      </c:barChart>
      <c:catAx>
        <c:axId val="3514158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1415023"/>
        <c:crosses val="autoZero"/>
        <c:auto val="1"/>
        <c:lblAlgn val="ctr"/>
        <c:lblOffset val="100"/>
        <c:noMultiLvlLbl val="0"/>
      </c:catAx>
      <c:valAx>
        <c:axId val="351415023"/>
        <c:scaling>
          <c:orientation val="minMax"/>
        </c:scaling>
        <c:delete val="0"/>
        <c:axPos val="l"/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141585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9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0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2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0.78458</cdr:x>
      <cdr:y>0.46001</cdr:y>
    </cdr:from>
    <cdr:to>
      <cdr:x>0.9884</cdr:x>
      <cdr:y>0.98114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4E927740-DA6C-4228-B3C6-B39FA5903E33}"/>
            </a:ext>
          </a:extLst>
        </cdr:cNvPr>
        <cdr:cNvSpPr/>
      </cdr:nvSpPr>
      <cdr:spPr>
        <a:xfrm xmlns:a="http://schemas.openxmlformats.org/drawingml/2006/main">
          <a:off x="13417460" y="3554700"/>
          <a:ext cx="3485757" cy="40270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0.86246</cdr:x>
      <cdr:y>0.64707</cdr:y>
    </cdr:from>
    <cdr:to>
      <cdr:x>0.95065</cdr:x>
      <cdr:y>0.68161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7283EDD6-58E2-4FC0-821E-D5B2ED2220E8}"/>
            </a:ext>
          </a:extLst>
        </cdr:cNvPr>
        <cdr:cNvCxnSpPr/>
      </cdr:nvCxnSpPr>
      <cdr:spPr>
        <a:xfrm xmlns:a="http://schemas.openxmlformats.org/drawingml/2006/main" flipV="1">
          <a:off x="11860104" y="4412314"/>
          <a:ext cx="1212742" cy="23552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3">
              <a:lumMod val="50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0544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:notes"/>
          <p:cNvSpPr txBox="1">
            <a:spLocks noGrp="1"/>
          </p:cNvSpPr>
          <p:nvPr>
            <p:ph type="body" idx="1"/>
          </p:nvPr>
        </p:nvSpPr>
        <p:spPr>
          <a:xfrm>
            <a:off x="1853353" y="4935528"/>
            <a:ext cx="14826827" cy="4675763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r>
              <a:rPr lang="en-US" dirty="0"/>
              <a:t>Let me ask you—</a:t>
            </a:r>
            <a:r>
              <a:rPr lang="en-US" b="1" dirty="0"/>
              <a:t>how do you think your hotels are performing right now? What are the current occupancy rates?</a:t>
            </a:r>
            <a:endParaRPr lang="en-US" dirty="0"/>
          </a:p>
          <a:p>
            <a:r>
              <a:rPr lang="en-US" dirty="0"/>
              <a:t>Let’s take a look at the slide.</a:t>
            </a:r>
          </a:p>
          <a:p>
            <a:r>
              <a:rPr lang="en-US" dirty="0"/>
              <a:t>Looking at the </a:t>
            </a:r>
            <a:r>
              <a:rPr lang="en-US" b="1" dirty="0"/>
              <a:t>average occupancy rate</a:t>
            </a:r>
            <a:r>
              <a:rPr lang="en-US" dirty="0"/>
              <a:t> over the years, we’ve generally been consistent around the </a:t>
            </a:r>
            <a:r>
              <a:rPr lang="en-US" b="1" dirty="0"/>
              <a:t>30% range</a:t>
            </a:r>
            <a:r>
              <a:rPr lang="en-US" dirty="0"/>
              <a:t>—never significantly higher or lower—even back in 2019.</a:t>
            </a:r>
          </a:p>
          <a:p>
            <a:r>
              <a:rPr lang="en-US" dirty="0"/>
              <a:t>However, if you focus on the </a:t>
            </a:r>
            <a:r>
              <a:rPr lang="en-US" b="1" dirty="0"/>
              <a:t>final two columns</a:t>
            </a:r>
            <a:r>
              <a:rPr lang="en-US" dirty="0"/>
              <a:t>, covering </a:t>
            </a:r>
            <a:r>
              <a:rPr lang="en-US" b="1" dirty="0"/>
              <a:t>January to June 2024 and 2025</a:t>
            </a:r>
            <a:r>
              <a:rPr lang="en-US" dirty="0"/>
              <a:t>, you’ll notice a </a:t>
            </a:r>
            <a:r>
              <a:rPr lang="en-US" b="1" dirty="0"/>
              <a:t>declining trend</a:t>
            </a:r>
            <a:r>
              <a:rPr lang="en-US" dirty="0"/>
              <a:t>. For the first time in a long while, the occupancy rate has fallen to </a:t>
            </a:r>
            <a:r>
              <a:rPr lang="en-US" b="1" dirty="0"/>
              <a:t>29.9%</a:t>
            </a:r>
            <a:r>
              <a:rPr lang="en-US" dirty="0"/>
              <a:t>.</a:t>
            </a:r>
          </a:p>
          <a:p>
            <a:r>
              <a:rPr lang="en-US" dirty="0"/>
              <a:t>This is concerning because, despite the rise in tourist arrivals, occupancy rates have dropped. This suggests that </a:t>
            </a:r>
            <a:r>
              <a:rPr lang="en-US" b="1" dirty="0"/>
              <a:t>tourists may not be staying in hotels as long as before</a:t>
            </a:r>
            <a:r>
              <a:rPr lang="en-US" dirty="0"/>
              <a:t>, or they may be exploring alternative accommodations.</a:t>
            </a:r>
          </a:p>
          <a:p>
            <a:r>
              <a:rPr lang="en-US" dirty="0"/>
              <a:t>Now, looking at the </a:t>
            </a:r>
            <a:r>
              <a:rPr lang="en-US" b="1" dirty="0"/>
              <a:t>purple square boxes</a:t>
            </a:r>
            <a:r>
              <a:rPr lang="en-US" dirty="0"/>
              <a:t>, which show the </a:t>
            </a:r>
            <a:r>
              <a:rPr lang="en-US" b="1" dirty="0"/>
              <a:t>average length of stay in days</a:t>
            </a:r>
            <a:r>
              <a:rPr lang="en-US" dirty="0"/>
              <a:t>, alhamdulillah we can see that visitors are </a:t>
            </a:r>
            <a:r>
              <a:rPr lang="en-US" b="1" dirty="0"/>
              <a:t>staying longer over the years</a:t>
            </a:r>
            <a:r>
              <a:rPr lang="en-US" dirty="0"/>
              <a:t>. This is a positive sign—they are hopefully </a:t>
            </a:r>
            <a:r>
              <a:rPr lang="en-US" b="1" dirty="0"/>
              <a:t>spending more during their stay</a:t>
            </a:r>
            <a:r>
              <a:rPr lang="en-US" dirty="0"/>
              <a:t>, which benefits the hospitality and tourism sector overall.</a:t>
            </a:r>
          </a:p>
          <a:p>
            <a:endParaRPr lang="en-US" dirty="0"/>
          </a:p>
          <a:p>
            <a:endParaRPr dirty="0"/>
          </a:p>
        </p:txBody>
      </p:sp>
      <p:sp>
        <p:nvSpPr>
          <p:cNvPr id="289" name="Google Shape;28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03900" y="779463"/>
            <a:ext cx="6926263" cy="3895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3938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195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8577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9445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288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obj">
  <p:cSld name="OBJECT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7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7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7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60984" lvl="0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984" lvl="1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0984" lvl="2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60984" lvl="3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0984" lvl="4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60984" lvl="5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60984" lvl="6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0984" lvl="7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0984" lvl="8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0984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body" idx="1"/>
          </p:nvPr>
        </p:nvSpPr>
        <p:spPr>
          <a:xfrm>
            <a:off x="559701" y="1936750"/>
            <a:ext cx="17163415" cy="495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60984" lvl="0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984" lvl="1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0984" lvl="2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60984" lvl="3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0984" lvl="4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60984" lvl="5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60984" lvl="6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0984" lvl="7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0984" lvl="8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0984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ubTitle" idx="1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60984" lvl="0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984" lvl="1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0984" lvl="2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60984" lvl="3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0984" lvl="4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60984" lvl="5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60984" lvl="6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0984" lvl="7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0984" lvl="8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0984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body" idx="2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60984" lvl="0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984" lvl="1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0984" lvl="2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60984" lvl="3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0984" lvl="4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60984" lvl="5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60984" lvl="6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0984" lvl="7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0984" lvl="8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0984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1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60984" lvl="0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984" lvl="1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0984" lvl="2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60984" lvl="3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0984" lvl="4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60984" lvl="5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60984" lvl="6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0984" lvl="7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0984" lvl="8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0984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8288000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6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body" idx="1"/>
          </p:nvPr>
        </p:nvSpPr>
        <p:spPr>
          <a:xfrm>
            <a:off x="559701" y="1936750"/>
            <a:ext cx="17163415" cy="495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60984" lvl="0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984" lvl="1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0984" lvl="2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60984" lvl="3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0984" lvl="4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60984" lvl="5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60984" lvl="6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0984" lvl="7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0984" lvl="8" indent="0">
              <a:lnSpc>
                <a:spcPct val="116111"/>
              </a:lnSpc>
              <a:spcBef>
                <a:spcPts val="0"/>
              </a:spcBef>
              <a:buNone/>
              <a:defRPr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0984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chart" Target="../charts/chart8.xml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://www.bruneitourism.com/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1"/>
          <p:cNvGrpSpPr/>
          <p:nvPr/>
        </p:nvGrpSpPr>
        <p:grpSpPr>
          <a:xfrm>
            <a:off x="0" y="-38100"/>
            <a:ext cx="18288000" cy="10286995"/>
            <a:chOff x="0" y="0"/>
            <a:chExt cx="18288000" cy="10286995"/>
          </a:xfrm>
        </p:grpSpPr>
        <p:sp>
          <p:nvSpPr>
            <p:cNvPr id="46" name="Google Shape;46;p1"/>
            <p:cNvSpPr/>
            <p:nvPr/>
          </p:nvSpPr>
          <p:spPr>
            <a:xfrm>
              <a:off x="0" y="0"/>
              <a:ext cx="12773025" cy="1588135"/>
            </a:xfrm>
            <a:custGeom>
              <a:avLst/>
              <a:gdLst/>
              <a:ahLst/>
              <a:cxnLst/>
              <a:rect l="l" t="t" r="r" b="b"/>
              <a:pathLst>
                <a:path w="12773025" h="1588135" extrusionOk="0">
                  <a:moveTo>
                    <a:pt x="12772644" y="0"/>
                  </a:moveTo>
                  <a:lnTo>
                    <a:pt x="0" y="0"/>
                  </a:lnTo>
                  <a:lnTo>
                    <a:pt x="0" y="1588007"/>
                  </a:lnTo>
                  <a:lnTo>
                    <a:pt x="12772644" y="1588007"/>
                  </a:lnTo>
                  <a:lnTo>
                    <a:pt x="12772644" y="0"/>
                  </a:lnTo>
                  <a:close/>
                </a:path>
              </a:pathLst>
            </a:custGeom>
            <a:solidFill>
              <a:srgbClr val="FDFCF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47" name="Google Shape;47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73389" y="0"/>
              <a:ext cx="9714611" cy="10286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1647" y="214884"/>
              <a:ext cx="6031992" cy="20802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39583" y="469391"/>
              <a:ext cx="1880616" cy="11186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60171" y="4079747"/>
              <a:ext cx="6751193" cy="2780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0171" y="1665732"/>
              <a:ext cx="6333617" cy="31000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" name="Google Shape;52;p1"/>
          <p:cNvSpPr txBox="1"/>
          <p:nvPr/>
        </p:nvSpPr>
        <p:spPr>
          <a:xfrm>
            <a:off x="916635" y="6738611"/>
            <a:ext cx="5179365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0E0E0E"/>
                </a:solidFill>
                <a:latin typeface="Arial Black"/>
                <a:ea typeface="Arial Black"/>
                <a:cs typeface="Arial Black"/>
                <a:sym typeface="Arial Black"/>
              </a:rPr>
              <a:t>Laporan</a:t>
            </a:r>
            <a:r>
              <a:rPr lang="en-US" sz="2950" dirty="0">
                <a:solidFill>
                  <a:srgbClr val="0E0E0E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950" dirty="0" err="1">
                <a:solidFill>
                  <a:srgbClr val="0E0E0E"/>
                </a:solidFill>
                <a:latin typeface="Arial Black"/>
                <a:ea typeface="Arial Black"/>
                <a:cs typeface="Arial Black"/>
                <a:sym typeface="Arial Black"/>
              </a:rPr>
              <a:t>Prestasi</a:t>
            </a:r>
            <a:r>
              <a:rPr lang="en-US" sz="2950" dirty="0">
                <a:solidFill>
                  <a:srgbClr val="0E0E0E"/>
                </a:solidFill>
                <a:latin typeface="Arial Black"/>
                <a:ea typeface="Arial Black"/>
                <a:cs typeface="Arial Black"/>
                <a:sym typeface="Arial Black"/>
              </a:rPr>
              <a:t> 2025</a:t>
            </a:r>
            <a:endParaRPr sz="2950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3" name="Google Shape;53;p1"/>
          <p:cNvSpPr txBox="1"/>
          <p:nvPr/>
        </p:nvSpPr>
        <p:spPr>
          <a:xfrm>
            <a:off x="916635" y="7422642"/>
            <a:ext cx="5293360" cy="2040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dirty="0" err="1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rPr>
              <a:t>Laporan</a:t>
            </a:r>
            <a:r>
              <a:rPr lang="en-US" sz="1950" dirty="0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rPr>
              <a:t> pada September 2025</a:t>
            </a:r>
            <a:endParaRPr sz="195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None/>
            </a:pPr>
            <a:endParaRPr sz="1950" dirty="0"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153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dirty="0" err="1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rPr>
              <a:t>Disediakan</a:t>
            </a:r>
            <a:r>
              <a:rPr lang="en-US" sz="1950" dirty="0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rPr>
              <a:t> Oleh: Unit Statistik, Jabatan Kemajuan Pelancongan, Kementerian </a:t>
            </a:r>
            <a:r>
              <a:rPr lang="en-US" sz="1950" dirty="0" err="1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rPr>
              <a:t>Sumber-Sumber</a:t>
            </a:r>
            <a:r>
              <a:rPr lang="en-US" sz="1950" dirty="0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rPr>
              <a:t> Utama dan Pelancongan, Brunei Darussalam</a:t>
            </a:r>
            <a:endParaRPr sz="195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"/>
          <p:cNvSpPr txBox="1"/>
          <p:nvPr/>
        </p:nvSpPr>
        <p:spPr>
          <a:xfrm>
            <a:off x="17834863" y="9743947"/>
            <a:ext cx="15303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/>
          <p:nvPr/>
        </p:nvSpPr>
        <p:spPr>
          <a:xfrm>
            <a:off x="0" y="614172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9"/>
          <p:cNvSpPr txBox="1"/>
          <p:nvPr/>
        </p:nvSpPr>
        <p:spPr>
          <a:xfrm>
            <a:off x="1077569" y="638048"/>
            <a:ext cx="16532225" cy="101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Perbandingan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Ketibaan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Mengikut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Rantau dan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Pasaran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bagi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2023-2024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  <a:p>
            <a:pPr marL="701675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9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1747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5</a:t>
            </a:r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61" name="Google Shape;161;p9"/>
          <p:cNvSpPr txBox="1"/>
          <p:nvPr/>
        </p:nvSpPr>
        <p:spPr>
          <a:xfrm>
            <a:off x="682853" y="9832451"/>
            <a:ext cx="13027660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Pelancongan; dan Jabatan Imigresen dan Pendaftaran Kebangsaan,Kementerian Hal Ehwal Dalam Negeri.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2" name="Google Shape;162;p9"/>
          <p:cNvGraphicFramePr/>
          <p:nvPr>
            <p:extLst>
              <p:ext uri="{D42A27DB-BD31-4B8C-83A1-F6EECF244321}">
                <p14:modId xmlns:p14="http://schemas.microsoft.com/office/powerpoint/2010/main" val="1695701689"/>
              </p:ext>
            </p:extLst>
          </p:nvPr>
        </p:nvGraphicFramePr>
        <p:xfrm>
          <a:off x="1079124" y="1723443"/>
          <a:ext cx="16218276" cy="7589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" name="Google Shape;163;p9"/>
          <p:cNvSpPr txBox="1"/>
          <p:nvPr/>
        </p:nvSpPr>
        <p:spPr>
          <a:xfrm rot="-5400000">
            <a:off x="363807" y="4577720"/>
            <a:ext cx="257057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Jumlah</a:t>
            </a:r>
            <a:r>
              <a:rPr lang="en-US" sz="1600"/>
              <a:t> Ketibaan Pelancong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8115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" name="Google Shape;168;p10"/>
          <p:cNvGraphicFramePr/>
          <p:nvPr>
            <p:extLst>
              <p:ext uri="{D42A27DB-BD31-4B8C-83A1-F6EECF244321}">
                <p14:modId xmlns:p14="http://schemas.microsoft.com/office/powerpoint/2010/main" val="2339965958"/>
              </p:ext>
            </p:extLst>
          </p:nvPr>
        </p:nvGraphicFramePr>
        <p:xfrm>
          <a:off x="399017" y="1256623"/>
          <a:ext cx="17626976" cy="8231933"/>
        </p:xfrm>
        <a:graphic>
          <a:graphicData uri="http://schemas.openxmlformats.org/drawingml/2006/table">
            <a:tbl>
              <a:tblPr firstRow="1" bandRow="1">
                <a:noFill/>
                <a:tableStyleId>{06E6E03F-8E33-4B7D-9DD9-4E6A13FB2074}</a:tableStyleId>
              </a:tblPr>
              <a:tblGrid>
                <a:gridCol w="4322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0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0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0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0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09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996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Tujuan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Lawatan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Jumlah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Pelancong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2024 (Jan-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Julai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Jumlah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Pelancong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2025 (Jan-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Julai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Penambahan Jumlah Pelancong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Peratus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Pertumbuhan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(%)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Peratus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Sumbangan</a:t>
                      </a:r>
                      <a:br>
                        <a:rPr lang="en-US" sz="200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bagi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tahun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2025 (%)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121">
                <a:tc>
                  <a:txBody>
                    <a:bodyPr/>
                    <a:lstStyle/>
                    <a:p>
                      <a:pPr marL="8953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Persinggahan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20,201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22,482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2,281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11.3%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14.2%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1116">
                <a:tc>
                  <a:txBody>
                    <a:bodyPr/>
                    <a:lstStyle/>
                    <a:p>
                      <a:pPr marL="8953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Percutian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63,785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71,047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7,262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11.4%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943">
                <a:tc>
                  <a:txBody>
                    <a:bodyPr/>
                    <a:lstStyle/>
                    <a:p>
                      <a:pPr marL="8953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Melawat</a:t>
                      </a: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 Ahli </a:t>
                      </a: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Keluarga</a:t>
                      </a: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 dan </a:t>
                      </a: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Rakan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23,833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24,030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197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0.8%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15.2%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0374">
                <a:tc>
                  <a:txBody>
                    <a:bodyPr/>
                    <a:lstStyle/>
                    <a:p>
                      <a:pPr marL="8953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Lain-lain </a:t>
                      </a: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Tujuan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17,653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19,597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1,944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11.0%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12.4%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121">
                <a:tc>
                  <a:txBody>
                    <a:bodyPr/>
                    <a:lstStyle/>
                    <a:p>
                      <a:pPr marL="8953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Pameran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1,280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1,361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6.3%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121">
                <a:tc>
                  <a:txBody>
                    <a:bodyPr/>
                    <a:lstStyle/>
                    <a:p>
                      <a:pPr marL="8953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Perniagaan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14,799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15,233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434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2.9%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121">
                <a:tc>
                  <a:txBody>
                    <a:bodyPr/>
                    <a:lstStyle/>
                    <a:p>
                      <a:pPr marL="8953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Kerajaan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4,662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4,146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-516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-11.1%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090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83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Jumlah</a:t>
                      </a: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Keseluruhan</a:t>
                      </a:r>
                      <a:b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</a:br>
                      <a:endParaRPr sz="24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146,213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157,896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11,683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8.0%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ADA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9" name="Google Shape;169;p10"/>
          <p:cNvSpPr/>
          <p:nvPr/>
        </p:nvSpPr>
        <p:spPr>
          <a:xfrm>
            <a:off x="0" y="614172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10"/>
          <p:cNvSpPr txBox="1"/>
          <p:nvPr/>
        </p:nvSpPr>
        <p:spPr>
          <a:xfrm>
            <a:off x="604837" y="655371"/>
            <a:ext cx="17078326" cy="44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Arial"/>
                <a:ea typeface="Arial"/>
                <a:cs typeface="Arial"/>
                <a:sym typeface="Arial"/>
              </a:rPr>
              <a:t>Jumlah Ketibaan Pelancong melalui Udara Berdasarkan Tujuan Lawatan bagi 2023 berbanding 2024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0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10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JADUAL 4</a:t>
            </a:r>
            <a:endParaRPr/>
          </a:p>
        </p:txBody>
      </p:sp>
      <p:sp>
        <p:nvSpPr>
          <p:cNvPr id="173" name="Google Shape;173;p10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74" name="Google Shape;174;p10"/>
          <p:cNvSpPr txBox="1"/>
          <p:nvPr/>
        </p:nvSpPr>
        <p:spPr>
          <a:xfrm>
            <a:off x="682853" y="9832451"/>
            <a:ext cx="13027660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Pelancongan; dan Jabatan Imigresen dan Pendaftaran Kebangsaan,Kementerian Hal Ehwal Dalam Negeri.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7272" y="6642227"/>
            <a:ext cx="100584" cy="100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2892" y="6643751"/>
            <a:ext cx="100584" cy="100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9941" y="6645275"/>
            <a:ext cx="100583" cy="100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6989" y="6645275"/>
            <a:ext cx="100583" cy="100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64036" y="6643751"/>
            <a:ext cx="100584" cy="100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91084" y="6645275"/>
            <a:ext cx="100584" cy="100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18133" y="6645275"/>
            <a:ext cx="100584" cy="100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45181" y="6643751"/>
            <a:ext cx="100584" cy="10058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1"/>
          <p:cNvSpPr/>
          <p:nvPr/>
        </p:nvSpPr>
        <p:spPr>
          <a:xfrm>
            <a:off x="0" y="614172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 txBox="1"/>
          <p:nvPr/>
        </p:nvSpPr>
        <p:spPr>
          <a:xfrm>
            <a:off x="2307309" y="733852"/>
            <a:ext cx="13673382" cy="319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Perbandingan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Ketibaan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mengikut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Tujuan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Lawatan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bagi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2024 (Jan-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Julai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) dan 2025 (Jan-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Julai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)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1747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6</a:t>
            </a:r>
            <a:endParaRPr/>
          </a:p>
        </p:txBody>
      </p:sp>
      <p:sp>
        <p:nvSpPr>
          <p:cNvPr id="192" name="Google Shape;192;p11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93" name="Google Shape;193;p11"/>
          <p:cNvSpPr txBox="1"/>
          <p:nvPr/>
        </p:nvSpPr>
        <p:spPr>
          <a:xfrm>
            <a:off x="682853" y="9832451"/>
            <a:ext cx="13027660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Pelancongan; dan Jabatan Imigresen dan Pendaftaran Kebangsaan,Kementerian Hal Ehwal Dalam Negeri.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4" name="Google Shape;194;p11"/>
          <p:cNvGraphicFramePr/>
          <p:nvPr>
            <p:extLst>
              <p:ext uri="{D42A27DB-BD31-4B8C-83A1-F6EECF244321}">
                <p14:modId xmlns:p14="http://schemas.microsoft.com/office/powerpoint/2010/main" val="3886080870"/>
              </p:ext>
            </p:extLst>
          </p:nvPr>
        </p:nvGraphicFramePr>
        <p:xfrm>
          <a:off x="379675" y="1311965"/>
          <a:ext cx="18114627" cy="8734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5" name="Google Shape;195;p11"/>
          <p:cNvSpPr txBox="1"/>
          <p:nvPr/>
        </p:nvSpPr>
        <p:spPr>
          <a:xfrm rot="-5400000">
            <a:off x="-22922" y="4461040"/>
            <a:ext cx="257057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Jumlah</a:t>
            </a:r>
            <a:r>
              <a:rPr lang="en-US" sz="1600" dirty="0"/>
              <a:t> Ketibaan </a:t>
            </a:r>
            <a:r>
              <a:rPr lang="en-US" sz="1600" dirty="0" err="1"/>
              <a:t>Pelancong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"/>
          <p:cNvSpPr txBox="1"/>
          <p:nvPr/>
        </p:nvSpPr>
        <p:spPr>
          <a:xfrm>
            <a:off x="12367386" y="7250431"/>
            <a:ext cx="1437640" cy="941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62A4B7"/>
                </a:solidFill>
                <a:latin typeface="Arial"/>
                <a:ea typeface="Arial"/>
                <a:cs typeface="Arial"/>
                <a:sym typeface="Arial"/>
              </a:rPr>
              <a:t>Pameran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62A4B7"/>
                </a:solidFill>
                <a:latin typeface="Arial"/>
                <a:ea typeface="Arial"/>
                <a:cs typeface="Arial"/>
                <a:sym typeface="Arial"/>
              </a:rPr>
              <a:t>1,361 orang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62A4B7"/>
                </a:solidFill>
              </a:rPr>
              <a:t>0.9</a:t>
            </a:r>
            <a:r>
              <a:rPr lang="en-US" sz="2000" b="1" dirty="0">
                <a:solidFill>
                  <a:srgbClr val="62A4B7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2"/>
          <p:cNvSpPr txBox="1"/>
          <p:nvPr/>
        </p:nvSpPr>
        <p:spPr>
          <a:xfrm>
            <a:off x="12380214" y="5905500"/>
            <a:ext cx="1437005" cy="941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932824"/>
                </a:solidFill>
                <a:latin typeface="Arial"/>
                <a:ea typeface="Arial"/>
                <a:cs typeface="Arial"/>
                <a:sym typeface="Arial"/>
              </a:rPr>
              <a:t>Kerajaan 4,146 orang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932824"/>
                </a:solidFill>
              </a:rPr>
              <a:t>2.6</a:t>
            </a:r>
            <a:r>
              <a:rPr lang="en-US" sz="2000" b="1" dirty="0">
                <a:solidFill>
                  <a:srgbClr val="932824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2"/>
          <p:cNvSpPr txBox="1"/>
          <p:nvPr/>
        </p:nvSpPr>
        <p:spPr>
          <a:xfrm>
            <a:off x="12380214" y="3238500"/>
            <a:ext cx="4065904" cy="94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Melawat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Ahli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Keluarga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Rakan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24,030 orang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15.2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%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2"/>
          <p:cNvSpPr txBox="1"/>
          <p:nvPr/>
        </p:nvSpPr>
        <p:spPr>
          <a:xfrm>
            <a:off x="12380214" y="4584065"/>
            <a:ext cx="1708150" cy="94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D16C1A"/>
                </a:solidFill>
                <a:latin typeface="Arial"/>
                <a:ea typeface="Arial"/>
                <a:cs typeface="Arial"/>
                <a:sym typeface="Arial"/>
              </a:rPr>
              <a:t>Persinggahan</a:t>
            </a:r>
            <a:r>
              <a:rPr lang="en-US" sz="2000" b="1" dirty="0">
                <a:solidFill>
                  <a:srgbClr val="D16C1A"/>
                </a:solidFill>
                <a:latin typeface="Arial"/>
                <a:ea typeface="Arial"/>
                <a:cs typeface="Arial"/>
                <a:sym typeface="Arial"/>
              </a:rPr>
              <a:t> 22,482 orang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D16C1A"/>
                </a:solidFill>
              </a:rPr>
              <a:t>14.2</a:t>
            </a:r>
            <a:r>
              <a:rPr lang="en-US" sz="2000" b="1" dirty="0">
                <a:solidFill>
                  <a:srgbClr val="D16C1A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2"/>
          <p:cNvSpPr txBox="1"/>
          <p:nvPr/>
        </p:nvSpPr>
        <p:spPr>
          <a:xfrm>
            <a:off x="12380214" y="8572500"/>
            <a:ext cx="2886290" cy="93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563B78"/>
                </a:solidFill>
                <a:latin typeface="Arial"/>
                <a:ea typeface="Arial"/>
                <a:cs typeface="Arial"/>
                <a:sym typeface="Arial"/>
              </a:rPr>
              <a:t>Lain-lain </a:t>
            </a:r>
            <a:r>
              <a:rPr lang="en-US" sz="2000" b="1" dirty="0" err="1">
                <a:solidFill>
                  <a:srgbClr val="563B78"/>
                </a:solidFill>
                <a:latin typeface="Arial"/>
                <a:ea typeface="Arial"/>
                <a:cs typeface="Arial"/>
                <a:sym typeface="Arial"/>
              </a:rPr>
              <a:t>Tujuan</a:t>
            </a:r>
            <a:r>
              <a:rPr lang="en-US" sz="2000" b="1" dirty="0">
                <a:solidFill>
                  <a:srgbClr val="563B7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563B78"/>
                </a:solidFill>
                <a:latin typeface="Arial"/>
                <a:ea typeface="Arial"/>
                <a:cs typeface="Arial"/>
                <a:sym typeface="Arial"/>
              </a:rPr>
              <a:t>19,597 orang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563B78"/>
                </a:solidFill>
              </a:rPr>
              <a:t>12.4</a:t>
            </a:r>
            <a:r>
              <a:rPr lang="en-US" sz="2000" b="1" dirty="0">
                <a:solidFill>
                  <a:srgbClr val="563B78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2"/>
          <p:cNvSpPr txBox="1"/>
          <p:nvPr/>
        </p:nvSpPr>
        <p:spPr>
          <a:xfrm>
            <a:off x="12420600" y="1866900"/>
            <a:ext cx="1914144" cy="93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6F8E30"/>
                </a:solidFill>
                <a:latin typeface="Arial"/>
                <a:ea typeface="Arial"/>
                <a:cs typeface="Arial"/>
                <a:sym typeface="Arial"/>
              </a:rPr>
              <a:t>Percutian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6F8E30"/>
                </a:solidFill>
                <a:latin typeface="Arial"/>
                <a:ea typeface="Arial"/>
                <a:cs typeface="Arial"/>
                <a:sym typeface="Arial"/>
              </a:rPr>
              <a:t>71,047 orang</a:t>
            </a:r>
            <a:endParaRPr sz="2000" b="1" dirty="0">
              <a:solidFill>
                <a:srgbClr val="6F8E3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6F8E30"/>
                </a:solidFill>
                <a:latin typeface="Arial"/>
                <a:ea typeface="Arial"/>
                <a:cs typeface="Arial"/>
                <a:sym typeface="Arial"/>
              </a:rPr>
              <a:t>45.0%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2"/>
          <p:cNvSpPr txBox="1"/>
          <p:nvPr/>
        </p:nvSpPr>
        <p:spPr>
          <a:xfrm>
            <a:off x="12380214" y="571500"/>
            <a:ext cx="2478786" cy="93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dirty="0" err="1">
                <a:solidFill>
                  <a:srgbClr val="285791"/>
                </a:solidFill>
                <a:latin typeface="Arial"/>
                <a:ea typeface="Arial"/>
                <a:cs typeface="Arial"/>
                <a:sym typeface="Arial"/>
              </a:rPr>
              <a:t>Perniagaan</a:t>
            </a:r>
            <a:endParaRPr sz="2000" b="1" dirty="0">
              <a:solidFill>
                <a:srgbClr val="2857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857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>
                <a:solidFill>
                  <a:srgbClr val="1F497D"/>
                </a:solidFill>
              </a:rPr>
              <a:t>1</a:t>
            </a:r>
            <a:r>
              <a:rPr lang="en-US" sz="2000" b="1" i="0" u="none" strike="noStrike" dirty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5,233 orang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1F497D"/>
                </a:solidFill>
              </a:rPr>
              <a:t>(9.6%)</a:t>
            </a:r>
            <a:r>
              <a:rPr lang="en-US" sz="2000" b="1" i="0" u="none" strike="noStrike" dirty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dirty="0"/>
          </a:p>
        </p:txBody>
      </p:sp>
      <p:grpSp>
        <p:nvGrpSpPr>
          <p:cNvPr id="207" name="Google Shape;207;p12"/>
          <p:cNvGrpSpPr/>
          <p:nvPr/>
        </p:nvGrpSpPr>
        <p:grpSpPr>
          <a:xfrm>
            <a:off x="10831067" y="7205472"/>
            <a:ext cx="1213485" cy="1184275"/>
            <a:chOff x="10831067" y="6438900"/>
            <a:chExt cx="1213485" cy="1184275"/>
          </a:xfrm>
        </p:grpSpPr>
        <p:pic>
          <p:nvPicPr>
            <p:cNvPr id="208" name="Google Shape;208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35639" y="6443472"/>
              <a:ext cx="1203959" cy="11750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12"/>
            <p:cNvSpPr/>
            <p:nvPr/>
          </p:nvSpPr>
          <p:spPr>
            <a:xfrm>
              <a:off x="10831067" y="6438900"/>
              <a:ext cx="1213485" cy="1184275"/>
            </a:xfrm>
            <a:custGeom>
              <a:avLst/>
              <a:gdLst/>
              <a:ahLst/>
              <a:cxnLst/>
              <a:rect l="l" t="t" r="r" b="b"/>
              <a:pathLst>
                <a:path w="1213484" h="1184275" extrusionOk="0">
                  <a:moveTo>
                    <a:pt x="0" y="1184148"/>
                  </a:moveTo>
                  <a:lnTo>
                    <a:pt x="1213103" y="1184148"/>
                  </a:lnTo>
                  <a:lnTo>
                    <a:pt x="1213103" y="0"/>
                  </a:lnTo>
                  <a:lnTo>
                    <a:pt x="0" y="0"/>
                  </a:lnTo>
                  <a:lnTo>
                    <a:pt x="0" y="1184148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0" name="Google Shape;210;p12"/>
          <p:cNvGrpSpPr/>
          <p:nvPr/>
        </p:nvGrpSpPr>
        <p:grpSpPr>
          <a:xfrm>
            <a:off x="10815828" y="5870067"/>
            <a:ext cx="1213485" cy="1173480"/>
            <a:chOff x="10815828" y="5209031"/>
            <a:chExt cx="1213485" cy="1173480"/>
          </a:xfrm>
        </p:grpSpPr>
        <p:pic>
          <p:nvPicPr>
            <p:cNvPr id="211" name="Google Shape;211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820400" y="5213603"/>
              <a:ext cx="1203959" cy="11643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12"/>
            <p:cNvSpPr/>
            <p:nvPr/>
          </p:nvSpPr>
          <p:spPr>
            <a:xfrm>
              <a:off x="10815828" y="5209031"/>
              <a:ext cx="1213485" cy="1173480"/>
            </a:xfrm>
            <a:custGeom>
              <a:avLst/>
              <a:gdLst/>
              <a:ahLst/>
              <a:cxnLst/>
              <a:rect l="l" t="t" r="r" b="b"/>
              <a:pathLst>
                <a:path w="1213484" h="1173479" extrusionOk="0">
                  <a:moveTo>
                    <a:pt x="0" y="1173480"/>
                  </a:moveTo>
                  <a:lnTo>
                    <a:pt x="1213103" y="1173480"/>
                  </a:lnTo>
                  <a:lnTo>
                    <a:pt x="1213103" y="0"/>
                  </a:lnTo>
                  <a:lnTo>
                    <a:pt x="0" y="0"/>
                  </a:lnTo>
                  <a:lnTo>
                    <a:pt x="0" y="1173480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12"/>
          <p:cNvGrpSpPr/>
          <p:nvPr/>
        </p:nvGrpSpPr>
        <p:grpSpPr>
          <a:xfrm>
            <a:off x="10831067" y="3212592"/>
            <a:ext cx="1213485" cy="1164590"/>
            <a:chOff x="10831067" y="2749295"/>
            <a:chExt cx="1213485" cy="1164590"/>
          </a:xfrm>
        </p:grpSpPr>
        <p:pic>
          <p:nvPicPr>
            <p:cNvPr id="214" name="Google Shape;214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835639" y="2753867"/>
              <a:ext cx="1203959" cy="11551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12"/>
            <p:cNvSpPr/>
            <p:nvPr/>
          </p:nvSpPr>
          <p:spPr>
            <a:xfrm>
              <a:off x="10831067" y="2749295"/>
              <a:ext cx="1213485" cy="1164590"/>
            </a:xfrm>
            <a:custGeom>
              <a:avLst/>
              <a:gdLst/>
              <a:ahLst/>
              <a:cxnLst/>
              <a:rect l="l" t="t" r="r" b="b"/>
              <a:pathLst>
                <a:path w="1213484" h="1164589" extrusionOk="0">
                  <a:moveTo>
                    <a:pt x="0" y="1164336"/>
                  </a:moveTo>
                  <a:lnTo>
                    <a:pt x="1213103" y="1164336"/>
                  </a:lnTo>
                  <a:lnTo>
                    <a:pt x="1213103" y="0"/>
                  </a:lnTo>
                  <a:lnTo>
                    <a:pt x="0" y="0"/>
                  </a:lnTo>
                  <a:lnTo>
                    <a:pt x="0" y="1164336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16;p12"/>
          <p:cNvGrpSpPr/>
          <p:nvPr/>
        </p:nvGrpSpPr>
        <p:grpSpPr>
          <a:xfrm>
            <a:off x="10831067" y="4538472"/>
            <a:ext cx="1195070" cy="1165860"/>
            <a:chOff x="10831067" y="3979163"/>
            <a:chExt cx="1195070" cy="1165860"/>
          </a:xfrm>
        </p:grpSpPr>
        <p:pic>
          <p:nvPicPr>
            <p:cNvPr id="217" name="Google Shape;217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835639" y="3983735"/>
              <a:ext cx="1185672" cy="11567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p12"/>
            <p:cNvSpPr/>
            <p:nvPr/>
          </p:nvSpPr>
          <p:spPr>
            <a:xfrm>
              <a:off x="10831067" y="3979163"/>
              <a:ext cx="1195070" cy="1165860"/>
            </a:xfrm>
            <a:custGeom>
              <a:avLst/>
              <a:gdLst/>
              <a:ahLst/>
              <a:cxnLst/>
              <a:rect l="l" t="t" r="r" b="b"/>
              <a:pathLst>
                <a:path w="1195070" h="1165860" extrusionOk="0">
                  <a:moveTo>
                    <a:pt x="0" y="1165860"/>
                  </a:moveTo>
                  <a:lnTo>
                    <a:pt x="1194816" y="1165860"/>
                  </a:lnTo>
                  <a:lnTo>
                    <a:pt x="1194816" y="0"/>
                  </a:lnTo>
                  <a:lnTo>
                    <a:pt x="0" y="0"/>
                  </a:lnTo>
                  <a:lnTo>
                    <a:pt x="0" y="1165860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12"/>
          <p:cNvGrpSpPr/>
          <p:nvPr/>
        </p:nvGrpSpPr>
        <p:grpSpPr>
          <a:xfrm>
            <a:off x="10834115" y="1871472"/>
            <a:ext cx="1210310" cy="1181100"/>
            <a:chOff x="10834115" y="1507235"/>
            <a:chExt cx="1210310" cy="1181100"/>
          </a:xfrm>
        </p:grpSpPr>
        <p:pic>
          <p:nvPicPr>
            <p:cNvPr id="220" name="Google Shape;220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38687" y="1511807"/>
              <a:ext cx="1200911" cy="11719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12"/>
            <p:cNvSpPr/>
            <p:nvPr/>
          </p:nvSpPr>
          <p:spPr>
            <a:xfrm>
              <a:off x="10834115" y="1507235"/>
              <a:ext cx="1210310" cy="1181100"/>
            </a:xfrm>
            <a:custGeom>
              <a:avLst/>
              <a:gdLst/>
              <a:ahLst/>
              <a:cxnLst/>
              <a:rect l="l" t="t" r="r" b="b"/>
              <a:pathLst>
                <a:path w="1210309" h="1181100" extrusionOk="0">
                  <a:moveTo>
                    <a:pt x="0" y="1181100"/>
                  </a:moveTo>
                  <a:lnTo>
                    <a:pt x="1210055" y="1181100"/>
                  </a:lnTo>
                  <a:lnTo>
                    <a:pt x="1210055" y="0"/>
                  </a:lnTo>
                  <a:lnTo>
                    <a:pt x="0" y="0"/>
                  </a:lnTo>
                  <a:lnTo>
                    <a:pt x="0" y="1181100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2" name="Google Shape;222;p12"/>
          <p:cNvGrpSpPr/>
          <p:nvPr/>
        </p:nvGrpSpPr>
        <p:grpSpPr>
          <a:xfrm>
            <a:off x="10834115" y="530352"/>
            <a:ext cx="1210310" cy="1179830"/>
            <a:chOff x="10834115" y="266699"/>
            <a:chExt cx="1210310" cy="1179830"/>
          </a:xfrm>
        </p:grpSpPr>
        <p:pic>
          <p:nvPicPr>
            <p:cNvPr id="223" name="Google Shape;223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838687" y="271271"/>
              <a:ext cx="1200911" cy="117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12"/>
            <p:cNvSpPr/>
            <p:nvPr/>
          </p:nvSpPr>
          <p:spPr>
            <a:xfrm>
              <a:off x="10834115" y="266699"/>
              <a:ext cx="1210310" cy="1179830"/>
            </a:xfrm>
            <a:custGeom>
              <a:avLst/>
              <a:gdLst/>
              <a:ahLst/>
              <a:cxnLst/>
              <a:rect l="l" t="t" r="r" b="b"/>
              <a:pathLst>
                <a:path w="1210309" h="1179830" extrusionOk="0">
                  <a:moveTo>
                    <a:pt x="0" y="1179576"/>
                  </a:moveTo>
                  <a:lnTo>
                    <a:pt x="1210055" y="1179576"/>
                  </a:lnTo>
                  <a:lnTo>
                    <a:pt x="1210055" y="0"/>
                  </a:lnTo>
                  <a:lnTo>
                    <a:pt x="0" y="0"/>
                  </a:lnTo>
                  <a:lnTo>
                    <a:pt x="0" y="1179576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12"/>
          <p:cNvGrpSpPr/>
          <p:nvPr/>
        </p:nvGrpSpPr>
        <p:grpSpPr>
          <a:xfrm>
            <a:off x="10831002" y="8526272"/>
            <a:ext cx="1213485" cy="1184275"/>
            <a:chOff x="10831067" y="8916924"/>
            <a:chExt cx="1213485" cy="1184275"/>
          </a:xfrm>
        </p:grpSpPr>
        <p:pic>
          <p:nvPicPr>
            <p:cNvPr id="226" name="Google Shape;226;p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835639" y="8921496"/>
              <a:ext cx="1203959" cy="11750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2"/>
            <p:cNvSpPr/>
            <p:nvPr/>
          </p:nvSpPr>
          <p:spPr>
            <a:xfrm>
              <a:off x="10831067" y="8916924"/>
              <a:ext cx="1213485" cy="1184275"/>
            </a:xfrm>
            <a:custGeom>
              <a:avLst/>
              <a:gdLst/>
              <a:ahLst/>
              <a:cxnLst/>
              <a:rect l="l" t="t" r="r" b="b"/>
              <a:pathLst>
                <a:path w="1213484" h="1184275" extrusionOk="0">
                  <a:moveTo>
                    <a:pt x="0" y="1184148"/>
                  </a:moveTo>
                  <a:lnTo>
                    <a:pt x="1213103" y="1184148"/>
                  </a:lnTo>
                  <a:lnTo>
                    <a:pt x="1213103" y="0"/>
                  </a:lnTo>
                  <a:lnTo>
                    <a:pt x="0" y="0"/>
                  </a:lnTo>
                  <a:lnTo>
                    <a:pt x="0" y="1184148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12"/>
          <p:cNvSpPr txBox="1"/>
          <p:nvPr/>
        </p:nvSpPr>
        <p:spPr>
          <a:xfrm>
            <a:off x="0" y="614172"/>
            <a:ext cx="10439400" cy="898303"/>
          </a:xfrm>
          <a:prstGeom prst="rect">
            <a:avLst/>
          </a:prstGeom>
          <a:solidFill>
            <a:srgbClr val="BEBEBE"/>
          </a:solidFill>
          <a:ln>
            <a:noFill/>
          </a:ln>
        </p:spPr>
        <p:txBody>
          <a:bodyPr spcFirstLastPara="1" wrap="square" lIns="0" tIns="36175" rIns="0" bIns="0" anchor="t" anchorCtr="0">
            <a:spAutoFit/>
          </a:bodyPr>
          <a:lstStyle/>
          <a:p>
            <a:pPr marL="90551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Ketibaan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mengikut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tujuan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lawatan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, 2025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setakat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Julai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2"/>
          <p:cNvSpPr txBox="1"/>
          <p:nvPr/>
        </p:nvSpPr>
        <p:spPr>
          <a:xfrm>
            <a:off x="682853" y="9726574"/>
            <a:ext cx="949515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Pelancongan; dan Jabatan Imigresen dan Pendaftaran Kebangsaan,Kementerian Hal Ehwal Dalam Negeri.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2"/>
          <p:cNvSpPr txBox="1"/>
          <p:nvPr/>
        </p:nvSpPr>
        <p:spPr>
          <a:xfrm>
            <a:off x="17611470" y="9743947"/>
            <a:ext cx="27876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12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2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" name="Google Shape;232;p12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1747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7</a:t>
            </a:r>
            <a:endParaRPr/>
          </a:p>
        </p:txBody>
      </p:sp>
      <p:sp>
        <p:nvSpPr>
          <p:cNvPr id="233" name="Google Shape;233;p12"/>
          <p:cNvSpPr txBox="1"/>
          <p:nvPr/>
        </p:nvSpPr>
        <p:spPr>
          <a:xfrm>
            <a:off x="5078730" y="5112980"/>
            <a:ext cx="1550670" cy="848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5400"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34" name="Google Shape;234;p12"/>
          <p:cNvGraphicFramePr/>
          <p:nvPr>
            <p:extLst>
              <p:ext uri="{D42A27DB-BD31-4B8C-83A1-F6EECF244321}">
                <p14:modId xmlns:p14="http://schemas.microsoft.com/office/powerpoint/2010/main" val="2516572976"/>
              </p:ext>
            </p:extLst>
          </p:nvPr>
        </p:nvGraphicFramePr>
        <p:xfrm>
          <a:off x="854596" y="1543247"/>
          <a:ext cx="8730208" cy="7247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/>
          <p:nvPr/>
        </p:nvSpPr>
        <p:spPr>
          <a:xfrm>
            <a:off x="0" y="614172"/>
            <a:ext cx="18288000" cy="954405"/>
          </a:xfrm>
          <a:custGeom>
            <a:avLst/>
            <a:gdLst/>
            <a:ahLst/>
            <a:cxnLst/>
            <a:rect l="l" t="t" r="r" b="b"/>
            <a:pathLst>
              <a:path w="18288000" h="954405" extrusionOk="0">
                <a:moveTo>
                  <a:pt x="18288000" y="0"/>
                </a:moveTo>
                <a:lnTo>
                  <a:pt x="0" y="0"/>
                </a:lnTo>
                <a:lnTo>
                  <a:pt x="0" y="954024"/>
                </a:lnTo>
                <a:lnTo>
                  <a:pt x="18288000" y="954024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7" name="Google Shape;257;p14"/>
          <p:cNvSpPr txBox="1"/>
          <p:nvPr/>
        </p:nvSpPr>
        <p:spPr>
          <a:xfrm>
            <a:off x="-709900" y="931402"/>
            <a:ext cx="19707799" cy="319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7303769" marR="5080" lvl="0" indent="-729170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Pengunjung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ke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Tempat-Tempat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Menarik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mengikut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setiap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Daerah di Negara Brunei Darussalam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bagi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/>
              <a:t>separuh</a:t>
            </a:r>
            <a:r>
              <a:rPr lang="en-US" sz="2000" b="1" dirty="0"/>
              <a:t> </a:t>
            </a:r>
            <a:r>
              <a:rPr lang="en-US" sz="2000" b="1" dirty="0" err="1"/>
              <a:t>pertama</a:t>
            </a:r>
            <a:r>
              <a:rPr lang="en-US" sz="2000" b="1" dirty="0"/>
              <a:t> </a:t>
            </a:r>
            <a:r>
              <a:rPr lang="en-US" sz="2000" b="1" dirty="0" err="1"/>
              <a:t>tahun</a:t>
            </a:r>
            <a:r>
              <a:rPr lang="en-US" sz="2000" b="1" dirty="0"/>
              <a:t> 2024 dan 2025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JADUAL 5</a:t>
            </a:r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62" name="Google Shape;262;p14"/>
          <p:cNvSpPr txBox="1"/>
          <p:nvPr/>
        </p:nvSpPr>
        <p:spPr>
          <a:xfrm>
            <a:off x="682853" y="9832451"/>
            <a:ext cx="674052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544BC73-0AD5-47DC-A187-F61BA9459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241833"/>
              </p:ext>
            </p:extLst>
          </p:nvPr>
        </p:nvGraphicFramePr>
        <p:xfrm>
          <a:off x="763639" y="5692109"/>
          <a:ext cx="16760720" cy="3994959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586906">
                  <a:extLst>
                    <a:ext uri="{9D8B030D-6E8A-4147-A177-3AD203B41FA5}">
                      <a16:colId xmlns:a16="http://schemas.microsoft.com/office/drawing/2014/main" val="1387332731"/>
                    </a:ext>
                  </a:extLst>
                </a:gridCol>
                <a:gridCol w="2793454">
                  <a:extLst>
                    <a:ext uri="{9D8B030D-6E8A-4147-A177-3AD203B41FA5}">
                      <a16:colId xmlns:a16="http://schemas.microsoft.com/office/drawing/2014/main" val="4113942213"/>
                    </a:ext>
                  </a:extLst>
                </a:gridCol>
                <a:gridCol w="4190180">
                  <a:extLst>
                    <a:ext uri="{9D8B030D-6E8A-4147-A177-3AD203B41FA5}">
                      <a16:colId xmlns:a16="http://schemas.microsoft.com/office/drawing/2014/main" val="1127361393"/>
                    </a:ext>
                  </a:extLst>
                </a:gridCol>
                <a:gridCol w="4190180">
                  <a:extLst>
                    <a:ext uri="{9D8B030D-6E8A-4147-A177-3AD203B41FA5}">
                      <a16:colId xmlns:a16="http://schemas.microsoft.com/office/drawing/2014/main" val="3863708880"/>
                    </a:ext>
                  </a:extLst>
                </a:gridCol>
              </a:tblGrid>
              <a:tr h="33859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Senarai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Tempat-tempat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Menarik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dipantau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Bagi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Setiap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Daerah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11857"/>
                  </a:ext>
                </a:extLst>
              </a:tr>
              <a:tr h="307815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Brunei Muara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Tutong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err="1"/>
                        <a:t>Belait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err="1"/>
                        <a:t>Temburong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758410"/>
                  </a:ext>
                </a:extLst>
              </a:tr>
              <a:tr h="30781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1. </a:t>
                      </a:r>
                      <a:r>
                        <a:rPr lang="en-US" sz="1400" dirty="0" err="1"/>
                        <a:t>Muzium</a:t>
                      </a:r>
                      <a:r>
                        <a:rPr lang="en-US" sz="1400" dirty="0"/>
                        <a:t> Alat </a:t>
                      </a:r>
                      <a:r>
                        <a:rPr lang="en-US" sz="1400" dirty="0" err="1"/>
                        <a:t>Kebesaran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Diraja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1. </a:t>
                      </a:r>
                      <a:r>
                        <a:rPr lang="en-US" sz="1400" dirty="0" err="1"/>
                        <a:t>Tasek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Merimbun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1. Pusat </a:t>
                      </a:r>
                      <a:r>
                        <a:rPr lang="en-US" sz="1400" dirty="0" err="1"/>
                        <a:t>Biodiversiti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Hutan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Tropika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1. Taman Negara Ulu </a:t>
                      </a:r>
                      <a:r>
                        <a:rPr lang="en-US" sz="1400" dirty="0" err="1"/>
                        <a:t>Temburong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356127"/>
                  </a:ext>
                </a:extLst>
              </a:tr>
              <a:tr h="30781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2. </a:t>
                      </a:r>
                      <a:r>
                        <a:rPr lang="en-US" sz="1400" dirty="0" err="1"/>
                        <a:t>Muzium</a:t>
                      </a:r>
                      <a:r>
                        <a:rPr lang="en-US" sz="1400" dirty="0"/>
                        <a:t> Teknologi </a:t>
                      </a:r>
                      <a:r>
                        <a:rPr lang="en-US" sz="1400" dirty="0" err="1"/>
                        <a:t>Melayu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00430"/>
                  </a:ext>
                </a:extLst>
              </a:tr>
              <a:tr h="30781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3. </a:t>
                      </a:r>
                      <a:r>
                        <a:rPr lang="en-US" sz="1400" dirty="0" err="1"/>
                        <a:t>Muzium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Maritim</a:t>
                      </a:r>
                      <a:r>
                        <a:rPr lang="en-US" sz="1400" dirty="0"/>
                        <a:t> Brunei Darussalam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701187"/>
                  </a:ext>
                </a:extLst>
              </a:tr>
              <a:tr h="30781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4. Taman </a:t>
                      </a:r>
                      <a:r>
                        <a:rPr lang="en-US" sz="1400" dirty="0" err="1"/>
                        <a:t>Arkeologi</a:t>
                      </a:r>
                      <a:r>
                        <a:rPr lang="en-US" sz="1400" dirty="0"/>
                        <a:t> Kota Batu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227738"/>
                  </a:ext>
                </a:extLst>
              </a:tr>
              <a:tr h="30781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5. </a:t>
                      </a:r>
                      <a:r>
                        <a:rPr lang="en-US" sz="1400" dirty="0" err="1"/>
                        <a:t>Hab</a:t>
                      </a:r>
                      <a:r>
                        <a:rPr lang="en-US" sz="1400" dirty="0"/>
                        <a:t> Tenaga Brunei </a:t>
                      </a:r>
                      <a:r>
                        <a:rPr lang="en-US" sz="1400" dirty="0" err="1"/>
                        <a:t>Dermaga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Diraja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20132"/>
                  </a:ext>
                </a:extLst>
              </a:tr>
              <a:tr h="30781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6. </a:t>
                      </a:r>
                      <a:r>
                        <a:rPr lang="en-US" sz="1400" dirty="0" err="1"/>
                        <a:t>Galeri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Kebudayaan</a:t>
                      </a:r>
                      <a:r>
                        <a:rPr lang="en-US" sz="1400" dirty="0"/>
                        <a:t> dan Pelancongan Kg 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578728"/>
                  </a:ext>
                </a:extLst>
              </a:tr>
              <a:tr h="362743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7. </a:t>
                      </a:r>
                      <a:r>
                        <a:rPr lang="en-US" sz="1400" dirty="0" err="1"/>
                        <a:t>Balai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Khazanah</a:t>
                      </a:r>
                      <a:r>
                        <a:rPr lang="en-US" sz="1400" dirty="0"/>
                        <a:t> Islam Sultan Haji Hassanal Bolkiah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416205"/>
                  </a:ext>
                </a:extLst>
              </a:tr>
              <a:tr h="52328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8. Pusat </a:t>
                      </a:r>
                      <a:r>
                        <a:rPr lang="en-US" sz="1400" dirty="0" err="1"/>
                        <a:t>Pengajian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Kesenian</a:t>
                      </a:r>
                      <a:r>
                        <a:rPr lang="en-US" sz="1400" dirty="0"/>
                        <a:t> dan </a:t>
                      </a:r>
                      <a:r>
                        <a:rPr lang="en-US" sz="1400" dirty="0" err="1"/>
                        <a:t>Kaligrafi</a:t>
                      </a:r>
                      <a:r>
                        <a:rPr lang="en-US" sz="1400" dirty="0"/>
                        <a:t> Islam Yayasan Sultan Haji Hassanal Bolkiah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727243"/>
                  </a:ext>
                </a:extLst>
              </a:tr>
              <a:tr h="30781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9. Jerudong Park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142111"/>
                  </a:ext>
                </a:extLst>
              </a:tr>
              <a:tr h="30781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10. Pusat Sejarah Brunei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66735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F9B9D84-87A0-4B2A-BC61-DDA61096E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698875"/>
              </p:ext>
            </p:extLst>
          </p:nvPr>
        </p:nvGraphicFramePr>
        <p:xfrm>
          <a:off x="5268698" y="1863732"/>
          <a:ext cx="7750603" cy="353605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717857">
                  <a:extLst>
                    <a:ext uri="{9D8B030D-6E8A-4147-A177-3AD203B41FA5}">
                      <a16:colId xmlns:a16="http://schemas.microsoft.com/office/drawing/2014/main" val="297321815"/>
                    </a:ext>
                  </a:extLst>
                </a:gridCol>
                <a:gridCol w="1488975">
                  <a:extLst>
                    <a:ext uri="{9D8B030D-6E8A-4147-A177-3AD203B41FA5}">
                      <a16:colId xmlns:a16="http://schemas.microsoft.com/office/drawing/2014/main" val="2420765380"/>
                    </a:ext>
                  </a:extLst>
                </a:gridCol>
                <a:gridCol w="1488148">
                  <a:extLst>
                    <a:ext uri="{9D8B030D-6E8A-4147-A177-3AD203B41FA5}">
                      <a16:colId xmlns:a16="http://schemas.microsoft.com/office/drawing/2014/main" val="465105378"/>
                    </a:ext>
                  </a:extLst>
                </a:gridCol>
                <a:gridCol w="1533595">
                  <a:extLst>
                    <a:ext uri="{9D8B030D-6E8A-4147-A177-3AD203B41FA5}">
                      <a16:colId xmlns:a16="http://schemas.microsoft.com/office/drawing/2014/main" val="828549028"/>
                    </a:ext>
                  </a:extLst>
                </a:gridCol>
                <a:gridCol w="1522028">
                  <a:extLst>
                    <a:ext uri="{9D8B030D-6E8A-4147-A177-3AD203B41FA5}">
                      <a16:colId xmlns:a16="http://schemas.microsoft.com/office/drawing/2014/main" val="3290162169"/>
                    </a:ext>
                  </a:extLst>
                </a:gridCol>
              </a:tblGrid>
              <a:tr h="1067240">
                <a:tc>
                  <a:txBody>
                    <a:bodyPr/>
                    <a:lstStyle/>
                    <a:p>
                      <a:pPr marL="8953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Daerah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Jumlah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Pengunjung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2024(Jan-Jun)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Jumlah Pengunjung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2025(Jan-Jun)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Penambahan / Pengurangan Jumlah Pengunjung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Penambahan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(%)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 anchor="ctr"/>
                </a:tc>
                <a:extLst>
                  <a:ext uri="{0D108BD9-81ED-4DB2-BD59-A6C34878D82A}">
                    <a16:rowId xmlns:a16="http://schemas.microsoft.com/office/drawing/2014/main" val="2741758621"/>
                  </a:ext>
                </a:extLst>
              </a:tr>
              <a:tr h="479142">
                <a:tc>
                  <a:txBody>
                    <a:bodyPr/>
                    <a:lstStyle/>
                    <a:p>
                      <a:pPr marL="8953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Brunei Muara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90,058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99,191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9,133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10.14%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483912291"/>
                  </a:ext>
                </a:extLst>
              </a:tr>
              <a:tr h="479142">
                <a:tc>
                  <a:txBody>
                    <a:bodyPr/>
                    <a:lstStyle/>
                    <a:p>
                      <a:pPr marL="8953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Tutong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425063396"/>
                  </a:ext>
                </a:extLst>
              </a:tr>
              <a:tr h="479142">
                <a:tc>
                  <a:txBody>
                    <a:bodyPr/>
                    <a:lstStyle/>
                    <a:p>
                      <a:pPr marL="8953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</a:rPr>
                        <a:t>Belait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</a:rPr>
                        <a:t>2,508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</a:rPr>
                        <a:t>1,317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-1,191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-47.49%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6677420"/>
                  </a:ext>
                </a:extLst>
              </a:tr>
              <a:tr h="479142">
                <a:tc>
                  <a:txBody>
                    <a:bodyPr/>
                    <a:lstStyle/>
                    <a:p>
                      <a:pPr marL="8953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Temburong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5,492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4,395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-1,097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-19.97%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841773395"/>
                  </a:ext>
                </a:extLst>
              </a:tr>
              <a:tr h="552249">
                <a:tc>
                  <a:txBody>
                    <a:bodyPr/>
                    <a:lstStyle/>
                    <a:p>
                      <a:pPr marL="8953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Jumlah keseluruhan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95,879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105,075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9,196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9.59%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4963489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/>
          <p:nvPr/>
        </p:nvSpPr>
        <p:spPr>
          <a:xfrm>
            <a:off x="318327" y="854616"/>
            <a:ext cx="17649262" cy="319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7303769" marR="5080" lvl="0" indent="-729170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Pengunjung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ke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Tempat-Tempat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Menarik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mengikut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setiap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Daerah di Negara Brunei Darussalam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bagi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/>
              <a:t>separuh</a:t>
            </a:r>
            <a:r>
              <a:rPr lang="en-US" sz="2000" b="1" dirty="0"/>
              <a:t> </a:t>
            </a:r>
            <a:r>
              <a:rPr lang="en-US" sz="2000" b="1" dirty="0" err="1"/>
              <a:t>pertama</a:t>
            </a:r>
            <a:r>
              <a:rPr lang="en-US" sz="2000" b="1" dirty="0"/>
              <a:t> </a:t>
            </a:r>
            <a:r>
              <a:rPr lang="en-US" sz="2000" b="1" dirty="0" err="1"/>
              <a:t>tahun</a:t>
            </a:r>
            <a:r>
              <a:rPr lang="en-US" sz="2000" b="1" dirty="0"/>
              <a:t> 2024 dan 2025</a:t>
            </a:r>
            <a:endParaRPr lang="en-US"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1747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8</a:t>
            </a:r>
            <a:endParaRPr/>
          </a:p>
        </p:txBody>
      </p:sp>
      <p:sp>
        <p:nvSpPr>
          <p:cNvPr id="247" name="Google Shape;247;p13"/>
          <p:cNvSpPr txBox="1"/>
          <p:nvPr/>
        </p:nvSpPr>
        <p:spPr>
          <a:xfrm>
            <a:off x="491210" y="9907319"/>
            <a:ext cx="674052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Sumber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: Jabatan Kemajuan Pelancongan, Kementerian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Sumber-Sumber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Utama dan Pelancongan.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387B7F-4B1B-4A29-9F43-E56B6EA8CE95}"/>
              </a:ext>
            </a:extLst>
          </p:cNvPr>
          <p:cNvCxnSpPr>
            <a:cxnSpLocks/>
          </p:cNvCxnSpPr>
          <p:nvPr/>
        </p:nvCxnSpPr>
        <p:spPr>
          <a:xfrm>
            <a:off x="9130926" y="1347537"/>
            <a:ext cx="12032" cy="84849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DC287A-2808-40E6-9DF0-6812F8911578}"/>
              </a:ext>
            </a:extLst>
          </p:cNvPr>
          <p:cNvCxnSpPr>
            <a:cxnSpLocks/>
          </p:cNvCxnSpPr>
          <p:nvPr/>
        </p:nvCxnSpPr>
        <p:spPr>
          <a:xfrm flipH="1">
            <a:off x="433138" y="5589994"/>
            <a:ext cx="173495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84DD175-7C94-40DE-B0C3-86D250A52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7991051"/>
              </p:ext>
            </p:extLst>
          </p:nvPr>
        </p:nvGraphicFramePr>
        <p:xfrm>
          <a:off x="491210" y="1310620"/>
          <a:ext cx="8433787" cy="4106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BC9C32FB-2CCB-42D9-B2E5-F9BB22F679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572584"/>
              </p:ext>
            </p:extLst>
          </p:nvPr>
        </p:nvGraphicFramePr>
        <p:xfrm>
          <a:off x="9348887" y="1306695"/>
          <a:ext cx="8237802" cy="4106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FC21FB47-0365-41C9-8A30-408D52D7FE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3075891"/>
              </p:ext>
            </p:extLst>
          </p:nvPr>
        </p:nvGraphicFramePr>
        <p:xfrm>
          <a:off x="491210" y="5762977"/>
          <a:ext cx="8375715" cy="4069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61B0C3D8-10C3-4452-8BF4-DF9A0D8CA3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5020346"/>
              </p:ext>
            </p:extLst>
          </p:nvPr>
        </p:nvGraphicFramePr>
        <p:xfrm>
          <a:off x="9348887" y="5762977"/>
          <a:ext cx="8433787" cy="4065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"/>
          <p:cNvSpPr/>
          <p:nvPr/>
        </p:nvSpPr>
        <p:spPr>
          <a:xfrm>
            <a:off x="0" y="614172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15"/>
          <p:cNvSpPr txBox="1"/>
          <p:nvPr/>
        </p:nvSpPr>
        <p:spPr>
          <a:xfrm>
            <a:off x="2926460" y="638048"/>
            <a:ext cx="12605277" cy="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Premis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Penginapan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Termasuk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Bilik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Katil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2018-2025(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Setakat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Julai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)</a:t>
            </a:r>
            <a:endParaRPr sz="2400" dirty="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5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15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1747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9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72" name="Google Shape;272;p15"/>
          <p:cNvSpPr txBox="1"/>
          <p:nvPr/>
        </p:nvSpPr>
        <p:spPr>
          <a:xfrm>
            <a:off x="682853" y="9832451"/>
            <a:ext cx="9411970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Pelancongan; dan Premis Penginapan Pelancongan 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3" name="Google Shape;273;p15"/>
          <p:cNvGraphicFramePr/>
          <p:nvPr>
            <p:extLst>
              <p:ext uri="{D42A27DB-BD31-4B8C-83A1-F6EECF244321}">
                <p14:modId xmlns:p14="http://schemas.microsoft.com/office/powerpoint/2010/main" val="265426065"/>
              </p:ext>
            </p:extLst>
          </p:nvPr>
        </p:nvGraphicFramePr>
        <p:xfrm>
          <a:off x="1110343" y="1400073"/>
          <a:ext cx="15849600" cy="777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Google Shape;356;p22">
            <a:extLst>
              <a:ext uri="{FF2B5EF4-FFF2-40B4-BE49-F238E27FC236}">
                <a16:creationId xmlns:a16="http://schemas.microsoft.com/office/drawing/2014/main" id="{FD631397-446C-4A4B-81E4-A29C32F54C70}"/>
              </a:ext>
            </a:extLst>
          </p:cNvPr>
          <p:cNvSpPr txBox="1"/>
          <p:nvPr/>
        </p:nvSpPr>
        <p:spPr>
          <a:xfrm>
            <a:off x="416923" y="9248772"/>
            <a:ext cx="17236440" cy="373682"/>
          </a:xfrm>
          <a:prstGeom prst="rect">
            <a:avLst/>
          </a:prstGeom>
          <a:solidFill>
            <a:srgbClr val="C5D9F0"/>
          </a:solidFill>
          <a:ln>
            <a:noFill/>
          </a:ln>
        </p:spPr>
        <p:txBody>
          <a:bodyPr spcFirstLastPara="1" wrap="square" lIns="0" tIns="54600" rIns="0" bIns="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Nota:Tiada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perubahan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j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umlah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premis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penginapan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termasuk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bilik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katil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setakat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Jun 2025. 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6"/>
          <p:cNvSpPr/>
          <p:nvPr/>
        </p:nvSpPr>
        <p:spPr>
          <a:xfrm>
            <a:off x="0" y="614172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9" name="Google Shape;279;p16"/>
          <p:cNvSpPr txBox="1"/>
          <p:nvPr/>
        </p:nvSpPr>
        <p:spPr>
          <a:xfrm>
            <a:off x="1467348" y="621521"/>
            <a:ext cx="15698978" cy="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Tempat-Tempat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Penginapan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mengikut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Jenis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Penginapan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2018-2025(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Setakat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Julai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)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6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1" name="Google Shape;281;p16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841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10</a:t>
            </a:r>
            <a:endParaRPr/>
          </a:p>
        </p:txBody>
      </p:sp>
      <p:sp>
        <p:nvSpPr>
          <p:cNvPr id="282" name="Google Shape;282;p16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83" name="Google Shape;283;p16"/>
          <p:cNvSpPr txBox="1"/>
          <p:nvPr/>
        </p:nvSpPr>
        <p:spPr>
          <a:xfrm>
            <a:off x="682853" y="9832451"/>
            <a:ext cx="9411970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Pelancongan; dan Premis Penginapan Pelancongan 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6"/>
          <p:cNvSpPr/>
          <p:nvPr/>
        </p:nvSpPr>
        <p:spPr>
          <a:xfrm>
            <a:off x="9127339" y="1221454"/>
            <a:ext cx="45720" cy="8460105"/>
          </a:xfrm>
          <a:custGeom>
            <a:avLst/>
            <a:gdLst/>
            <a:ahLst/>
            <a:cxnLst/>
            <a:rect l="l" t="t" r="r" b="b"/>
            <a:pathLst>
              <a:path w="45720" h="8460105" extrusionOk="0">
                <a:moveTo>
                  <a:pt x="45720" y="0"/>
                </a:moveTo>
                <a:lnTo>
                  <a:pt x="0" y="0"/>
                </a:lnTo>
                <a:lnTo>
                  <a:pt x="0" y="8459724"/>
                </a:lnTo>
                <a:lnTo>
                  <a:pt x="45720" y="8459724"/>
                </a:lnTo>
                <a:lnTo>
                  <a:pt x="45720" y="0"/>
                </a:lnTo>
                <a:close/>
              </a:path>
            </a:pathLst>
          </a:custGeom>
          <a:solidFill>
            <a:srgbClr val="000000">
              <a:alpha val="4980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507034"/>
              </p:ext>
            </p:extLst>
          </p:nvPr>
        </p:nvGraphicFramePr>
        <p:xfrm>
          <a:off x="45721" y="1221454"/>
          <a:ext cx="8937840" cy="7892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9077894"/>
              </p:ext>
            </p:extLst>
          </p:nvPr>
        </p:nvGraphicFramePr>
        <p:xfrm>
          <a:off x="9316837" y="1337446"/>
          <a:ext cx="8797349" cy="7776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>
            <a:spLocks noGrp="1"/>
          </p:cNvSpPr>
          <p:nvPr>
            <p:ph type="sldNum" idx="12"/>
          </p:nvPr>
        </p:nvSpPr>
        <p:spPr>
          <a:xfrm>
            <a:off x="17586071" y="9765603"/>
            <a:ext cx="439928" cy="3213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38102" defTabSz="1371600">
              <a:buClrTx/>
              <a:defRPr/>
            </a:pPr>
            <a:fld id="{00000000-1234-1234-1234-123412341234}" type="slidenum">
              <a:rPr lang="en-US" kern="1200">
                <a:solidFill>
                  <a:prstClr val="black"/>
                </a:solidFill>
              </a:rPr>
              <a:pPr marL="38102" defTabSz="1371600">
                <a:buClrTx/>
                <a:defRPr/>
              </a:pPr>
              <a:t>18</a:t>
            </a:fld>
            <a:endParaRPr kern="1200">
              <a:solidFill>
                <a:prstClr val="black"/>
              </a:solidFill>
            </a:endParaRPr>
          </a:p>
        </p:txBody>
      </p:sp>
      <p:sp>
        <p:nvSpPr>
          <p:cNvPr id="296" name="Google Shape;296;p17"/>
          <p:cNvSpPr txBox="1"/>
          <p:nvPr/>
        </p:nvSpPr>
        <p:spPr>
          <a:xfrm>
            <a:off x="682853" y="9832453"/>
            <a:ext cx="8867547" cy="21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1" defTabSz="1371600">
              <a:lnSpc>
                <a:spcPct val="118750"/>
              </a:lnSpc>
              <a:buClrTx/>
              <a:defRPr/>
            </a:pPr>
            <a:r>
              <a:rPr lang="en-US" sz="1200" kern="1200" dirty="0" err="1">
                <a:solidFill>
                  <a:prstClr val="black"/>
                </a:solidFill>
              </a:rPr>
              <a:t>Sumber</a:t>
            </a:r>
            <a:r>
              <a:rPr lang="en-US" sz="1200" kern="1200" dirty="0">
                <a:solidFill>
                  <a:prstClr val="black"/>
                </a:solidFill>
              </a:rPr>
              <a:t>: Jabatan Kemajuan Pelancongan, Kementerian </a:t>
            </a:r>
            <a:r>
              <a:rPr lang="en-US" sz="1200" kern="1200" dirty="0" err="1">
                <a:solidFill>
                  <a:prstClr val="black"/>
                </a:solidFill>
              </a:rPr>
              <a:t>Sumber-Sumber</a:t>
            </a:r>
            <a:r>
              <a:rPr lang="en-US" sz="1200" kern="1200" dirty="0">
                <a:solidFill>
                  <a:prstClr val="black"/>
                </a:solidFill>
              </a:rPr>
              <a:t> Utama dan Pelancongan; dan </a:t>
            </a:r>
            <a:r>
              <a:rPr lang="en-US" sz="1200" kern="1200" dirty="0" err="1">
                <a:solidFill>
                  <a:prstClr val="black"/>
                </a:solidFill>
              </a:rPr>
              <a:t>Perhotelan</a:t>
            </a:r>
            <a:r>
              <a:rPr lang="en-US" sz="1200" kern="1200" dirty="0">
                <a:solidFill>
                  <a:prstClr val="black"/>
                </a:solidFill>
              </a:rPr>
              <a:t>.</a:t>
            </a:r>
            <a:endParaRPr sz="1200" kern="1200" dirty="0">
              <a:solidFill>
                <a:prstClr val="black"/>
              </a:solidFill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5CB3E4F-36CF-4C06-8735-FFFA1BBD04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78087"/>
              </p:ext>
            </p:extLst>
          </p:nvPr>
        </p:nvGraphicFramePr>
        <p:xfrm>
          <a:off x="257174" y="1385891"/>
          <a:ext cx="17645063" cy="8255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094D92D-EFD6-473D-B866-6109003AC309}"/>
              </a:ext>
            </a:extLst>
          </p:cNvPr>
          <p:cNvSpPr/>
          <p:nvPr/>
        </p:nvSpPr>
        <p:spPr>
          <a:xfrm>
            <a:off x="12944475" y="2886076"/>
            <a:ext cx="3171825" cy="6615113"/>
          </a:xfrm>
          <a:prstGeom prst="rect">
            <a:avLst/>
          </a:prstGeom>
          <a:noFill/>
          <a:ln w="28575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C2178-E8E4-4906-8998-1A4BF0C6C2A0}"/>
              </a:ext>
            </a:extLst>
          </p:cNvPr>
          <p:cNvSpPr txBox="1"/>
          <p:nvPr/>
        </p:nvSpPr>
        <p:spPr>
          <a:xfrm>
            <a:off x="12747787" y="2447161"/>
            <a:ext cx="3348994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75" b="1" dirty="0"/>
              <a:t>2024 (Jan-Jun) vs 2025 (Jan-Jun)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E06632-26F5-4EE4-8767-9CD8E3456BB5}"/>
              </a:ext>
            </a:extLst>
          </p:cNvPr>
          <p:cNvSpPr/>
          <p:nvPr/>
        </p:nvSpPr>
        <p:spPr>
          <a:xfrm>
            <a:off x="12944474" y="2886076"/>
            <a:ext cx="3348993" cy="6615113"/>
          </a:xfrm>
          <a:prstGeom prst="rect">
            <a:avLst/>
          </a:prstGeom>
          <a:noFill/>
          <a:ln w="38100">
            <a:solidFill>
              <a:schemeClr val="tx2">
                <a:lumMod val="1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93;p17">
            <a:extLst>
              <a:ext uri="{FF2B5EF4-FFF2-40B4-BE49-F238E27FC236}">
                <a16:creationId xmlns:a16="http://schemas.microsoft.com/office/drawing/2014/main" id="{65A37AF1-1F80-4ED6-AF66-4778CF32FAB1}"/>
              </a:ext>
            </a:extLst>
          </p:cNvPr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Rajah 11</a:t>
            </a:r>
            <a:endParaRPr sz="2800" b="1" dirty="0"/>
          </a:p>
        </p:txBody>
      </p:sp>
      <p:sp>
        <p:nvSpPr>
          <p:cNvPr id="11" name="Google Shape;291;p17">
            <a:extLst>
              <a:ext uri="{FF2B5EF4-FFF2-40B4-BE49-F238E27FC236}">
                <a16:creationId xmlns:a16="http://schemas.microsoft.com/office/drawing/2014/main" id="{82464ADA-5D73-4FE5-B643-131E5DDD6C0F}"/>
              </a:ext>
            </a:extLst>
          </p:cNvPr>
          <p:cNvSpPr/>
          <p:nvPr/>
        </p:nvSpPr>
        <p:spPr>
          <a:xfrm>
            <a:off x="0" y="645128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Tempoh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Penginapan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(Length of Stay) dan Kadar 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Penginapan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(Occupancy Rate) 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2018-2024 &amp; 2024/2025 (Jan-Jun)</a:t>
            </a:r>
            <a:endParaRPr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8"/>
          <p:cNvSpPr/>
          <p:nvPr/>
        </p:nvSpPr>
        <p:spPr>
          <a:xfrm>
            <a:off x="0" y="614172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3" name="Google Shape;303;p18"/>
          <p:cNvSpPr txBox="1"/>
          <p:nvPr/>
        </p:nvSpPr>
        <p:spPr>
          <a:xfrm>
            <a:off x="3156293" y="685042"/>
            <a:ext cx="11819963" cy="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Syarikat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Ejen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Pelancongan yang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Berdaftar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2018-2025 (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Setakat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Jun)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8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841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12</a:t>
            </a:r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308" name="Google Shape;308;p18"/>
          <p:cNvSpPr txBox="1"/>
          <p:nvPr/>
        </p:nvSpPr>
        <p:spPr>
          <a:xfrm>
            <a:off x="682853" y="9832451"/>
            <a:ext cx="8352790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Pelancongan; dan Ejen Pelancongan.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04;p18">
            <a:extLst>
              <a:ext uri="{FF2B5EF4-FFF2-40B4-BE49-F238E27FC236}">
                <a16:creationId xmlns:a16="http://schemas.microsoft.com/office/drawing/2014/main" id="{3BB3FF70-3BA9-4F0A-8414-BAB6D1AF9DA4}"/>
              </a:ext>
            </a:extLst>
          </p:cNvPr>
          <p:cNvSpPr txBox="1"/>
          <p:nvPr/>
        </p:nvSpPr>
        <p:spPr>
          <a:xfrm>
            <a:off x="448054" y="8631421"/>
            <a:ext cx="17236440" cy="1070165"/>
          </a:xfrm>
          <a:prstGeom prst="rect">
            <a:avLst/>
          </a:prstGeom>
          <a:solidFill>
            <a:srgbClr val="C5D9F0"/>
          </a:solidFill>
          <a:ln>
            <a:noFill/>
          </a:ln>
        </p:spPr>
        <p:txBody>
          <a:bodyPr spcFirstLastPara="1" wrap="square" lIns="0" tIns="53975" rIns="0" bIns="0" anchor="t" anchorCtr="0">
            <a:spAutoFit/>
          </a:bodyPr>
          <a:lstStyle/>
          <a:p>
            <a:pPr marL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Nota:</a:t>
            </a:r>
          </a:p>
          <a:p>
            <a:pPr marL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Jumlah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pendaftaran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baru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bagi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Syarikat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Ejen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Pelancongan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bagi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tahun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2025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setakat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Jun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adalah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sebanyak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5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ejen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Pelancongan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baharu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iaitu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seperti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berikut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: Al-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Kheira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Travel &amp; Tours Sdn Bhd;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Ikhlas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Global Tours Sdn Bhd; An-Nur Al-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Khayr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Travel &amp; Tours Sdn Bhd; Al-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Hambra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Travel &amp; Tours Sdn Bhd;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Darul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Rahman Travel Sdn Bhd; </a:t>
            </a:r>
            <a:r>
              <a:rPr lang="en-US" sz="1600" dirty="0"/>
              <a:t>dan </a:t>
            </a:r>
            <a:r>
              <a:rPr lang="en-US" sz="1600" dirty="0" err="1"/>
              <a:t>hanya</a:t>
            </a:r>
            <a:r>
              <a:rPr lang="en-US" sz="1600" dirty="0"/>
              <a:t> </a:t>
            </a:r>
            <a:r>
              <a:rPr lang="en-US" sz="1600" dirty="0" err="1"/>
              <a:t>Qamaroon</a:t>
            </a:r>
            <a:r>
              <a:rPr lang="en-US" sz="1600" dirty="0"/>
              <a:t> Tours Sdn Bhd yang </a:t>
            </a: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lagi</a:t>
            </a:r>
            <a:r>
              <a:rPr lang="en-US" sz="1600" dirty="0"/>
              <a:t> </a:t>
            </a:r>
            <a:r>
              <a:rPr lang="en-US" sz="1600" dirty="0" err="1"/>
              <a:t>berdaftar</a:t>
            </a:r>
            <a:r>
              <a:rPr lang="en-US" sz="1600" dirty="0"/>
              <a:t> di </a:t>
            </a:r>
            <a:r>
              <a:rPr lang="en-US" sz="1600" dirty="0" err="1"/>
              <a:t>bawah</a:t>
            </a:r>
            <a:r>
              <a:rPr lang="en-US" sz="1600" dirty="0"/>
              <a:t> Jabatan Kemajuan Pelancongan</a:t>
            </a:r>
            <a:endParaRPr lang="en-US" sz="1600"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DFAC09A-C2EA-46D0-BCD1-89715056D5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3061771"/>
              </p:ext>
            </p:extLst>
          </p:nvPr>
        </p:nvGraphicFramePr>
        <p:xfrm>
          <a:off x="682853" y="1508251"/>
          <a:ext cx="16903217" cy="6830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Google Shape;59;p2"/>
          <p:cNvGraphicFramePr/>
          <p:nvPr>
            <p:extLst>
              <p:ext uri="{D42A27DB-BD31-4B8C-83A1-F6EECF244321}">
                <p14:modId xmlns:p14="http://schemas.microsoft.com/office/powerpoint/2010/main" val="1839528912"/>
              </p:ext>
            </p:extLst>
          </p:nvPr>
        </p:nvGraphicFramePr>
        <p:xfrm>
          <a:off x="423260" y="1544364"/>
          <a:ext cx="17441480" cy="6706475"/>
        </p:xfrm>
        <a:graphic>
          <a:graphicData uri="http://schemas.openxmlformats.org/drawingml/2006/table">
            <a:tbl>
              <a:tblPr firstRow="1" bandRow="1">
                <a:noFill/>
                <a:tableStyleId>{06E6E03F-8E33-4B7D-9DD9-4E6A13FB2074}</a:tableStyleId>
              </a:tblPr>
              <a:tblGrid>
                <a:gridCol w="2502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3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1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1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52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62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46250">
                  <a:extLst>
                    <a:ext uri="{9D8B030D-6E8A-4147-A177-3AD203B41FA5}">
                      <a16:colId xmlns:a16="http://schemas.microsoft.com/office/drawing/2014/main" val="2533257997"/>
                    </a:ext>
                  </a:extLst>
                </a:gridCol>
                <a:gridCol w="1446250">
                  <a:extLst>
                    <a:ext uri="{9D8B030D-6E8A-4147-A177-3AD203B41FA5}">
                      <a16:colId xmlns:a16="http://schemas.microsoft.com/office/drawing/2014/main" val="2024159135"/>
                    </a:ext>
                  </a:extLst>
                </a:gridCol>
                <a:gridCol w="14462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751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Ketibaan </a:t>
                      </a: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Pengunjung</a:t>
                      </a: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Antarabangsa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2018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2019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2021*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2022*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2024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(Jan-</a:t>
                      </a: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Julai</a:t>
                      </a: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2025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(Jan-</a:t>
                      </a: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Julai</a:t>
                      </a: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Peratus</a:t>
                      </a:r>
                      <a:endParaRPr lang="en-US" sz="1600" b="1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Calibri"/>
                          <a:cs typeface="Arial"/>
                          <a:sym typeface="Arial"/>
                        </a:rPr>
                        <a:t>Pertumbuhan</a:t>
                      </a:r>
                      <a:endParaRPr lang="en-US" sz="1600" b="1" u="none" strike="noStrike" cap="none" dirty="0">
                        <a:solidFill>
                          <a:schemeClr val="lt1"/>
                        </a:solidFill>
                        <a:latin typeface="Arial"/>
                        <a:ea typeface="Calibri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Calibri"/>
                          <a:cs typeface="Arial"/>
                          <a:sym typeface="Arial"/>
                        </a:rPr>
                        <a:t>Jan-</a:t>
                      </a:r>
                      <a:r>
                        <a:rPr lang="en-US" sz="16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Calibri"/>
                          <a:cs typeface="Arial"/>
                          <a:sym typeface="Arial"/>
                        </a:rPr>
                        <a:t>Julai</a:t>
                      </a:r>
                      <a:endParaRPr lang="en-US" sz="1600" b="1" u="none" strike="noStrike" cap="none" dirty="0">
                        <a:solidFill>
                          <a:schemeClr val="lt1"/>
                        </a:solidFill>
                        <a:latin typeface="Arial"/>
                        <a:ea typeface="Calibri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Calibri"/>
                          <a:cs typeface="Arial"/>
                          <a:sym typeface="Arial"/>
                        </a:rPr>
                        <a:t>2024-2025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Darat</a:t>
                      </a:r>
                      <a:endParaRPr sz="24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4,224,440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4,100,635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1,006,763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106,848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628,558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2,118,951</a:t>
                      </a:r>
                      <a:endParaRPr sz="2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381,507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200,594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252,861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26.06%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9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Laut*</a:t>
                      </a:r>
                      <a:endParaRPr sz="24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18,760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15,149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1,526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sz="2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15,379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28,248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14,386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27,587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91.76%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Udara</a:t>
                      </a:r>
                      <a:endParaRPr sz="24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278,136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333,244</a:t>
                      </a:r>
                      <a:endParaRPr sz="2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62,325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3,543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35,701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133,630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268,282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146,213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157,896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7.99%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9593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0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Jumlah</a:t>
                      </a:r>
                      <a:endParaRPr sz="24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4,521,336</a:t>
                      </a:r>
                      <a:endParaRPr sz="2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4,449,028</a:t>
                      </a:r>
                      <a:endParaRPr sz="2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1,070,614</a:t>
                      </a:r>
                      <a:endParaRPr sz="2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110,391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664,259</a:t>
                      </a:r>
                      <a:endParaRPr sz="2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2,265,86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678,037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361,193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438,344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21.36%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DCDB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0" name="Google Shape;60;p2"/>
          <p:cNvSpPr/>
          <p:nvPr/>
        </p:nvSpPr>
        <p:spPr>
          <a:xfrm>
            <a:off x="0" y="614173"/>
            <a:ext cx="18288000" cy="456455"/>
          </a:xfrm>
          <a:custGeom>
            <a:avLst/>
            <a:gdLst/>
            <a:ahLst/>
            <a:cxnLst/>
            <a:rect l="l" t="t" r="r" b="b"/>
            <a:pathLst>
              <a:path w="18288000" h="954405" extrusionOk="0">
                <a:moveTo>
                  <a:pt x="18288000" y="0"/>
                </a:moveTo>
                <a:lnTo>
                  <a:pt x="0" y="0"/>
                </a:lnTo>
                <a:lnTo>
                  <a:pt x="0" y="954024"/>
                </a:lnTo>
                <a:lnTo>
                  <a:pt x="18288000" y="954024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 txBox="1"/>
          <p:nvPr/>
        </p:nvSpPr>
        <p:spPr>
          <a:xfrm>
            <a:off x="100685" y="638048"/>
            <a:ext cx="18087975" cy="35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0" anchor="t" anchorCtr="0">
            <a:spAutoFit/>
          </a:bodyPr>
          <a:lstStyle/>
          <a:p>
            <a:pPr marL="5827395" marR="5080" lvl="0" indent="-5815330" algn="ctr" rtl="0">
              <a:lnSpc>
                <a:spcPct val="1171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Ketibaan dan Kadar 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Pertumbuhan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Tahunan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Kompaun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Peratus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Pertumbuhan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Pelawat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Antarabangsa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Melalui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Darat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Laut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dan Udara 2018-2025 (Jan-</a:t>
            </a:r>
            <a:r>
              <a:rPr lang="en-US" sz="1800" b="1" dirty="0" err="1">
                <a:latin typeface="Arial"/>
                <a:ea typeface="Arial"/>
                <a:cs typeface="Arial"/>
                <a:sym typeface="Arial"/>
              </a:rPr>
              <a:t>Julai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).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JADUAL 1</a:t>
            </a:r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60984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65" name="Google Shape;65;p2"/>
          <p:cNvSpPr txBox="1"/>
          <p:nvPr/>
        </p:nvSpPr>
        <p:spPr>
          <a:xfrm>
            <a:off x="587375" y="10019920"/>
            <a:ext cx="1604327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Sumber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: Jabatan Kemajuan Pelancongan, Kementerian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Sumber-Sumber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Utama dan Pelancongan; dan Jabatan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Imigresen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Pendaftaran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Kebangsaan,Kementerian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Hal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Ehwal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Dalam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Negeri; dan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Ejen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Penghantaran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Brunei Darussalam.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 txBox="1"/>
          <p:nvPr/>
        </p:nvSpPr>
        <p:spPr>
          <a:xfrm>
            <a:off x="587375" y="8435946"/>
            <a:ext cx="17113250" cy="1387544"/>
          </a:xfrm>
          <a:prstGeom prst="rect">
            <a:avLst/>
          </a:prstGeom>
          <a:solidFill>
            <a:srgbClr val="C5D9F0"/>
          </a:solidFill>
          <a:ln>
            <a:noFill/>
          </a:ln>
        </p:spPr>
        <p:txBody>
          <a:bodyPr spcFirstLastPara="1" wrap="square" lIns="0" tIns="40625" rIns="0" bIns="0" anchor="t" anchorCtr="0">
            <a:spAutoFit/>
          </a:bodyPr>
          <a:lstStyle/>
          <a:p>
            <a:pPr marL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Nota:</a:t>
            </a:r>
            <a:endParaRPr sz="1600" dirty="0"/>
          </a:p>
          <a:p>
            <a:pPr marL="377190" lvl="0" indent="-285750" algn="l" rtl="0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Data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daripada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laut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adalah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diambil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daripada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data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ketibaan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melalui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Kapal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Persiaran dan Terminal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Feri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Serasa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377190" lvl="0" indent="-285750" algn="l" rtl="0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Disebabkan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oleh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fenomena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covid-19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ketibaan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pada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2021 dan 2022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tidak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ada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ketibaan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direkodkan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77190" indent="-285750">
              <a:spcBef>
                <a:spcPts val="320"/>
              </a:spcBef>
              <a:buSzPts val="1600"/>
              <a:buFont typeface="Arial"/>
              <a:buChar char="•"/>
            </a:pP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Pening</a:t>
            </a:r>
            <a:r>
              <a:rPr lang="en-US" sz="1600" dirty="0" err="1"/>
              <a:t>katan</a:t>
            </a:r>
            <a:r>
              <a:rPr lang="en-US" sz="1600" dirty="0"/>
              <a:t> </a:t>
            </a:r>
            <a:r>
              <a:rPr lang="en-US" sz="1600" dirty="0" err="1"/>
              <a:t>bagi</a:t>
            </a:r>
            <a:r>
              <a:rPr lang="en-US" sz="1600" dirty="0"/>
              <a:t> </a:t>
            </a:r>
            <a:r>
              <a:rPr lang="en-US" sz="1600" dirty="0" err="1"/>
              <a:t>ketibaan</a:t>
            </a:r>
            <a:r>
              <a:rPr lang="en-US" sz="1600" dirty="0"/>
              <a:t> </a:t>
            </a:r>
            <a:r>
              <a:rPr lang="en-US" sz="1600" dirty="0" err="1"/>
              <a:t>melalui</a:t>
            </a:r>
            <a:r>
              <a:rPr lang="en-US" sz="1600" dirty="0"/>
              <a:t> </a:t>
            </a:r>
            <a:r>
              <a:rPr lang="en-US" sz="1600" dirty="0" err="1"/>
              <a:t>laut</a:t>
            </a:r>
            <a:r>
              <a:rPr lang="en-US" sz="1600" dirty="0"/>
              <a:t> </a:t>
            </a:r>
            <a:r>
              <a:rPr lang="en-US" sz="1600" dirty="0" err="1"/>
              <a:t>jua</a:t>
            </a:r>
            <a:r>
              <a:rPr lang="en-US" sz="1600" dirty="0"/>
              <a:t>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berdasarkan</a:t>
            </a:r>
            <a:r>
              <a:rPr lang="en-US" sz="1600" dirty="0"/>
              <a:t> </a:t>
            </a:r>
            <a:r>
              <a:rPr lang="en-US" sz="1600" dirty="0" err="1"/>
              <a:t>peningkatan</a:t>
            </a:r>
            <a:r>
              <a:rPr lang="en-US" sz="1600" dirty="0"/>
              <a:t> cruise calls </a:t>
            </a:r>
            <a:r>
              <a:rPr lang="en-US" sz="1600" dirty="0" err="1"/>
              <a:t>iaitu</a:t>
            </a:r>
            <a:r>
              <a:rPr lang="en-US" sz="1600" dirty="0"/>
              <a:t> </a:t>
            </a:r>
            <a:r>
              <a:rPr lang="en-US" sz="1600" dirty="0" err="1"/>
              <a:t>sebanyak</a:t>
            </a:r>
            <a:r>
              <a:rPr lang="en-US" sz="1600" dirty="0"/>
              <a:t> </a:t>
            </a:r>
            <a:r>
              <a:rPr lang="en-US" sz="1600" b="1" dirty="0"/>
              <a:t>10 cruise calls</a:t>
            </a:r>
            <a:r>
              <a:rPr lang="en-US" sz="1600" dirty="0"/>
              <a:t> </a:t>
            </a:r>
            <a:r>
              <a:rPr lang="en-US" sz="1600" b="1" dirty="0"/>
              <a:t>pada </a:t>
            </a:r>
            <a:r>
              <a:rPr lang="en-US" sz="1600" b="1" dirty="0" err="1"/>
              <a:t>tahun</a:t>
            </a:r>
            <a:r>
              <a:rPr lang="en-US" sz="1600" b="1" dirty="0"/>
              <a:t> 2025 </a:t>
            </a:r>
            <a:r>
              <a:rPr lang="en-US" sz="1600" b="1" dirty="0" err="1"/>
              <a:t>setakat</a:t>
            </a:r>
            <a:r>
              <a:rPr lang="en-US" sz="1600" b="1" dirty="0"/>
              <a:t> </a:t>
            </a:r>
            <a:r>
              <a:rPr lang="en-US" sz="1600" b="1" dirty="0" err="1"/>
              <a:t>Julai</a:t>
            </a:r>
            <a:r>
              <a:rPr lang="en-US" sz="1600" dirty="0"/>
              <a:t>, </a:t>
            </a:r>
            <a:r>
              <a:rPr lang="en-US" sz="1600" dirty="0" err="1"/>
              <a:t>berbanding</a:t>
            </a:r>
            <a:r>
              <a:rPr lang="en-US" sz="1600" dirty="0"/>
              <a:t> 2024 yang mana cruise calls </a:t>
            </a:r>
            <a:r>
              <a:rPr lang="en-US" sz="1600" dirty="0" err="1"/>
              <a:t>lebih</a:t>
            </a:r>
            <a:r>
              <a:rPr lang="en-US" sz="1600" dirty="0"/>
              <a:t> </a:t>
            </a:r>
            <a:r>
              <a:rPr lang="en-US" sz="1600" dirty="0" err="1"/>
              <a:t>tertumpu</a:t>
            </a:r>
            <a:r>
              <a:rPr lang="en-US" sz="1600" dirty="0"/>
              <a:t> pada </a:t>
            </a:r>
            <a:r>
              <a:rPr lang="en-US" sz="1600" dirty="0" err="1"/>
              <a:t>hujung</a:t>
            </a:r>
            <a:r>
              <a:rPr lang="en-US" sz="1600" dirty="0"/>
              <a:t> </a:t>
            </a:r>
            <a:r>
              <a:rPr lang="en-US" sz="1600" dirty="0" err="1"/>
              <a:t>tahun</a:t>
            </a:r>
            <a:r>
              <a:rPr lang="en-US" sz="1600" dirty="0"/>
              <a:t> </a:t>
            </a:r>
            <a:r>
              <a:rPr lang="en-US" sz="1600" dirty="0" err="1"/>
              <a:t>iaitu</a:t>
            </a:r>
            <a:r>
              <a:rPr lang="en-US" sz="1600" dirty="0"/>
              <a:t> </a:t>
            </a:r>
            <a:r>
              <a:rPr lang="en-US" sz="1600" dirty="0" err="1"/>
              <a:t>sebanyak</a:t>
            </a:r>
            <a:r>
              <a:rPr lang="en-US" sz="1600" dirty="0"/>
              <a:t> </a:t>
            </a:r>
            <a:r>
              <a:rPr lang="en-US" sz="1600" b="1" dirty="0"/>
              <a:t>3 cruise calls </a:t>
            </a:r>
            <a:r>
              <a:rPr lang="en-US" sz="1600" b="1" dirty="0" err="1"/>
              <a:t>separuh</a:t>
            </a:r>
            <a:r>
              <a:rPr lang="en-US" sz="1600" b="1" dirty="0"/>
              <a:t> </a:t>
            </a:r>
            <a:r>
              <a:rPr lang="en-US" sz="1600" b="1" dirty="0" err="1"/>
              <a:t>pertama</a:t>
            </a:r>
            <a:r>
              <a:rPr lang="en-US" sz="1600" b="1" dirty="0"/>
              <a:t> </a:t>
            </a:r>
            <a:r>
              <a:rPr lang="en-US" sz="1600" b="1" dirty="0" err="1"/>
              <a:t>tahun</a:t>
            </a:r>
            <a:r>
              <a:rPr lang="en-US" sz="1600" b="1" dirty="0"/>
              <a:t> 2024</a:t>
            </a:r>
            <a:r>
              <a:rPr lang="en-US" sz="1600" dirty="0"/>
              <a:t> dan </a:t>
            </a:r>
            <a:r>
              <a:rPr lang="en-US" sz="1600" b="1" dirty="0" err="1"/>
              <a:t>sebanyak</a:t>
            </a:r>
            <a:r>
              <a:rPr lang="en-US" sz="1600" b="1" dirty="0"/>
              <a:t> 8 cruise calls pada </a:t>
            </a:r>
            <a:r>
              <a:rPr lang="en-US" sz="1600" b="1" dirty="0" err="1"/>
              <a:t>separuh</a:t>
            </a:r>
            <a:r>
              <a:rPr lang="en-US" sz="1600" b="1" dirty="0"/>
              <a:t> </a:t>
            </a:r>
            <a:r>
              <a:rPr lang="en-US" sz="1600" b="1" dirty="0" err="1"/>
              <a:t>kedua</a:t>
            </a:r>
            <a:r>
              <a:rPr lang="en-US" sz="1600" b="1" dirty="0"/>
              <a:t> </a:t>
            </a:r>
            <a:r>
              <a:rPr lang="en-US" sz="1600" b="1" dirty="0" err="1"/>
              <a:t>tahun</a:t>
            </a:r>
            <a:r>
              <a:rPr lang="en-US" sz="1600" b="1" dirty="0"/>
              <a:t> 2024.</a:t>
            </a:r>
            <a:endParaRPr lang="en-US" sz="1600" b="1" dirty="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55F27-370C-4F29-A6DA-A4246982877C}"/>
              </a:ext>
            </a:extLst>
          </p:cNvPr>
          <p:cNvSpPr/>
          <p:nvPr/>
        </p:nvSpPr>
        <p:spPr>
          <a:xfrm>
            <a:off x="13502652" y="1535403"/>
            <a:ext cx="4362088" cy="6699855"/>
          </a:xfrm>
          <a:prstGeom prst="rect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D9049-ECB7-43D0-8B00-8C8D662D770E}"/>
              </a:ext>
            </a:extLst>
          </p:cNvPr>
          <p:cNvSpPr txBox="1"/>
          <p:nvPr/>
        </p:nvSpPr>
        <p:spPr>
          <a:xfrm>
            <a:off x="12952820" y="1153607"/>
            <a:ext cx="5461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Perbandingan</a:t>
            </a:r>
            <a:r>
              <a:rPr lang="en-US" b="1" dirty="0"/>
              <a:t> </a:t>
            </a:r>
            <a:r>
              <a:rPr lang="en-US" b="1" dirty="0" err="1"/>
              <a:t>Tahun</a:t>
            </a:r>
            <a:r>
              <a:rPr lang="en-US" b="1" dirty="0"/>
              <a:t> 2024 dan 2025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tempoh</a:t>
            </a:r>
            <a:r>
              <a:rPr lang="en-US" b="1" dirty="0"/>
              <a:t> yang </a:t>
            </a:r>
            <a:r>
              <a:rPr lang="en-US" b="1" dirty="0" err="1"/>
              <a:t>sama</a:t>
            </a:r>
            <a:endParaRPr lang="en-US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4" name="Google Shape;314;p19"/>
          <p:cNvGraphicFramePr/>
          <p:nvPr>
            <p:extLst>
              <p:ext uri="{D42A27DB-BD31-4B8C-83A1-F6EECF244321}">
                <p14:modId xmlns:p14="http://schemas.microsoft.com/office/powerpoint/2010/main" val="2894794349"/>
              </p:ext>
            </p:extLst>
          </p:nvPr>
        </p:nvGraphicFramePr>
        <p:xfrm>
          <a:off x="597800" y="1936750"/>
          <a:ext cx="15948484" cy="5063436"/>
        </p:xfrm>
        <a:graphic>
          <a:graphicData uri="http://schemas.openxmlformats.org/drawingml/2006/table">
            <a:tbl>
              <a:tblPr firstRow="1" bandRow="1">
                <a:noFill/>
                <a:tableStyleId>{06E6E03F-8E33-4B7D-9DD9-4E6A13FB2074}</a:tableStyleId>
              </a:tblPr>
              <a:tblGrid>
                <a:gridCol w="4203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5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7302">
                  <a:extLst>
                    <a:ext uri="{9D8B030D-6E8A-4147-A177-3AD203B41FA5}">
                      <a16:colId xmlns:a16="http://schemas.microsoft.com/office/drawing/2014/main" val="2046632487"/>
                    </a:ext>
                  </a:extLst>
                </a:gridCol>
                <a:gridCol w="3337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4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pPr marL="8953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Pekerjaan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dalam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Industri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Pelancongan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497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2024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497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2025 (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Setakat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Jun)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497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Tambahan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/ 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Pengurangan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Jumlah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Pekerjaan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497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Peratus</a:t>
                      </a: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Pertumbuhan</a:t>
                      </a:r>
                      <a:endParaRPr lang="en-US" sz="2000" b="1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Calibri"/>
                          <a:cs typeface="Arial"/>
                          <a:sym typeface="Arial"/>
                        </a:rPr>
                        <a:t>(%)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497A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300">
                <a:tc>
                  <a:txBody>
                    <a:bodyPr/>
                    <a:lstStyle/>
                    <a:p>
                      <a:pPr marL="8953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Penginapan</a:t>
                      </a:r>
                      <a:endParaRPr sz="24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497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2,431</a:t>
                      </a:r>
                      <a:endParaRPr sz="2400" u="none" strike="noStrike" cap="none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1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2,431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1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1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0.00%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1DA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139">
                <a:tc>
                  <a:txBody>
                    <a:bodyPr/>
                    <a:lstStyle/>
                    <a:p>
                      <a:pPr marL="8953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Ejen Pelancongan</a:t>
                      </a:r>
                      <a:endParaRPr sz="24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497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509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DFE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527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DFE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DFE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3.54%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DFEB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300">
                <a:tc>
                  <a:txBody>
                    <a:bodyPr/>
                    <a:lstStyle/>
                    <a:p>
                      <a:pPr marL="8953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Freelance</a:t>
                      </a:r>
                      <a:r>
                        <a:rPr lang="en-US" sz="2400" b="1" i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Tour Guide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497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87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1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98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1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1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12.64%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1DA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300">
                <a:tc>
                  <a:txBody>
                    <a:bodyPr/>
                    <a:lstStyle/>
                    <a:p>
                      <a:pPr marL="8953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Jumlah Keseluruhan</a:t>
                      </a:r>
                      <a:endParaRPr sz="24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497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3,027</a:t>
                      </a:r>
                      <a:endParaRPr sz="24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DFE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3,056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DFE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29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DFE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0.95%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DFEB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5175">
                <a:tc>
                  <a:txBody>
                    <a:bodyPr/>
                    <a:lstStyle/>
                    <a:p>
                      <a:pPr marL="8953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Jumlah</a:t>
                      </a: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Keseluruhan</a:t>
                      </a: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Pekerja</a:t>
                      </a: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Tempatan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497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2,226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1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2413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1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187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1DA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8.30%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1DA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5" name="Google Shape;315;p19"/>
          <p:cNvSpPr/>
          <p:nvPr/>
        </p:nvSpPr>
        <p:spPr>
          <a:xfrm>
            <a:off x="0" y="614172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9"/>
          <p:cNvSpPr txBox="1"/>
          <p:nvPr/>
        </p:nvSpPr>
        <p:spPr>
          <a:xfrm>
            <a:off x="2428113" y="638048"/>
            <a:ext cx="14723418" cy="44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Pekerja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dalam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Industri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Pelancongan Pada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2024 dan 2025 (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Setakat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Jun)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9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JADUAL 6</a:t>
            </a:r>
            <a:endParaRPr/>
          </a:p>
        </p:txBody>
      </p:sp>
      <p:sp>
        <p:nvSpPr>
          <p:cNvPr id="319" name="Google Shape;319;p19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20" name="Google Shape;320;p19"/>
          <p:cNvSpPr txBox="1"/>
          <p:nvPr/>
        </p:nvSpPr>
        <p:spPr>
          <a:xfrm>
            <a:off x="682853" y="9832451"/>
            <a:ext cx="917257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Pelancongan, Perhotelan; dan Ejen Pelancongan.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0"/>
          <p:cNvSpPr/>
          <p:nvPr/>
        </p:nvSpPr>
        <p:spPr>
          <a:xfrm>
            <a:off x="-27084" y="642294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6" name="Google Shape;326;p20"/>
          <p:cNvSpPr txBox="1"/>
          <p:nvPr/>
        </p:nvSpPr>
        <p:spPr>
          <a:xfrm>
            <a:off x="4055745" y="638048"/>
            <a:ext cx="1017651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Arial"/>
                <a:ea typeface="Arial"/>
                <a:cs typeface="Arial"/>
                <a:sym typeface="Arial"/>
              </a:rPr>
              <a:t>Pekerjaan dalam Industri Pelancongan dari tahun 2016-2024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0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20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841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13</a:t>
            </a:r>
            <a:endParaRPr/>
          </a:p>
        </p:txBody>
      </p:sp>
      <p:sp>
        <p:nvSpPr>
          <p:cNvPr id="332" name="Google Shape;332;p20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333" name="Google Shape;333;p20"/>
          <p:cNvSpPr txBox="1"/>
          <p:nvPr/>
        </p:nvSpPr>
        <p:spPr>
          <a:xfrm>
            <a:off x="682853" y="9832451"/>
            <a:ext cx="917257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Pelancongan, Perhotelan; dan Ejen Pelancongan.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A12331A-5487-4B29-96A4-BDA7052411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0007150"/>
              </p:ext>
            </p:extLst>
          </p:nvPr>
        </p:nvGraphicFramePr>
        <p:xfrm>
          <a:off x="682853" y="1351832"/>
          <a:ext cx="8614182" cy="4020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BF11C7AE-02E0-47AF-8672-A2EBFDA021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9140675"/>
              </p:ext>
            </p:extLst>
          </p:nvPr>
        </p:nvGraphicFramePr>
        <p:xfrm>
          <a:off x="9540283" y="1351832"/>
          <a:ext cx="8045787" cy="4020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823AD905-7388-4142-8C90-4E80C06489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6272462"/>
              </p:ext>
            </p:extLst>
          </p:nvPr>
        </p:nvGraphicFramePr>
        <p:xfrm>
          <a:off x="682853" y="5741798"/>
          <a:ext cx="8614182" cy="3902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6210EA59-ABDC-4BF3-9DD0-8610A46DE6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085610"/>
              </p:ext>
            </p:extLst>
          </p:nvPr>
        </p:nvGraphicFramePr>
        <p:xfrm>
          <a:off x="9540283" y="5682908"/>
          <a:ext cx="8045787" cy="3992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8287999" cy="10200132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1"/>
          <p:cNvSpPr/>
          <p:nvPr/>
        </p:nvSpPr>
        <p:spPr>
          <a:xfrm>
            <a:off x="0" y="614172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21"/>
          <p:cNvSpPr txBox="1"/>
          <p:nvPr/>
        </p:nvSpPr>
        <p:spPr>
          <a:xfrm>
            <a:off x="652976" y="669945"/>
            <a:ext cx="17530521" cy="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Perbandingan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Tren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Bulanan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Ketibaan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bagi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2024 dan 2025 (Jan-Jun)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melalui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Udara,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Laut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Darat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1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841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14</a:t>
            </a:r>
            <a:endParaRPr/>
          </a:p>
        </p:txBody>
      </p:sp>
      <p:sp>
        <p:nvSpPr>
          <p:cNvPr id="346" name="Google Shape;346;p21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347" name="Google Shape;347;p21"/>
          <p:cNvSpPr txBox="1"/>
          <p:nvPr/>
        </p:nvSpPr>
        <p:spPr>
          <a:xfrm>
            <a:off x="682853" y="9832451"/>
            <a:ext cx="674052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18AB889-C16B-4935-9900-6643E0E09D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2666490"/>
              </p:ext>
            </p:extLst>
          </p:nvPr>
        </p:nvGraphicFramePr>
        <p:xfrm>
          <a:off x="610340" y="1426996"/>
          <a:ext cx="17277609" cy="7050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Google Shape;356;p22">
            <a:extLst>
              <a:ext uri="{FF2B5EF4-FFF2-40B4-BE49-F238E27FC236}">
                <a16:creationId xmlns:a16="http://schemas.microsoft.com/office/drawing/2014/main" id="{098E9D94-F7CA-48C0-96FA-06140EAB4059}"/>
              </a:ext>
            </a:extLst>
          </p:cNvPr>
          <p:cNvSpPr txBox="1"/>
          <p:nvPr/>
        </p:nvSpPr>
        <p:spPr>
          <a:xfrm>
            <a:off x="448055" y="8767571"/>
            <a:ext cx="17236440" cy="373682"/>
          </a:xfrm>
          <a:prstGeom prst="rect">
            <a:avLst/>
          </a:prstGeom>
          <a:solidFill>
            <a:srgbClr val="C5D9F0"/>
          </a:solidFill>
          <a:ln>
            <a:noFill/>
          </a:ln>
        </p:spPr>
        <p:txBody>
          <a:bodyPr spcFirstLastPara="1" wrap="square" lIns="0" tIns="54600" rIns="0" bIns="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Nota: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Perbandingan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tren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bulanan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ketibaan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Pelancongan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menunjukkan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peningkatan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berbanding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dengan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2024.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2"/>
          <p:cNvSpPr/>
          <p:nvPr/>
        </p:nvSpPr>
        <p:spPr>
          <a:xfrm>
            <a:off x="0" y="614172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22"/>
          <p:cNvSpPr txBox="1"/>
          <p:nvPr/>
        </p:nvSpPr>
        <p:spPr>
          <a:xfrm>
            <a:off x="1063752" y="621989"/>
            <a:ext cx="16160494" cy="44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Perbandingan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Tren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Bulanan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Hasil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Penda</a:t>
            </a:r>
            <a:r>
              <a:rPr lang="en-US" sz="2000" b="1" dirty="0" err="1"/>
              <a:t>patan</a:t>
            </a:r>
            <a:r>
              <a:rPr lang="en-US" sz="2000" b="1" dirty="0"/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bagi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2024 dan 2025 (Jan-Jun)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melalui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Udara,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Laut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US" sz="2000" b="1" dirty="0" err="1">
                <a:latin typeface="Arial"/>
                <a:ea typeface="Arial"/>
                <a:cs typeface="Arial"/>
                <a:sym typeface="Arial"/>
              </a:rPr>
              <a:t>Darat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2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2"/>
          <p:cNvSpPr txBox="1"/>
          <p:nvPr/>
        </p:nvSpPr>
        <p:spPr>
          <a:xfrm>
            <a:off x="448055" y="8767571"/>
            <a:ext cx="17236440" cy="692231"/>
          </a:xfrm>
          <a:prstGeom prst="rect">
            <a:avLst/>
          </a:prstGeom>
          <a:solidFill>
            <a:srgbClr val="C5D9F0"/>
          </a:solidFill>
          <a:ln>
            <a:noFill/>
          </a:ln>
        </p:spPr>
        <p:txBody>
          <a:bodyPr spcFirstLastPara="1" wrap="square" lIns="0" tIns="54600" rIns="0" bIns="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Nota: Hasil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Pendapatan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bagi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2024 dan 2024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adalah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berdasarkan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perbelanjaan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sebanyak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$295.00 per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hari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purata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tempoh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penginapan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sebanyak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4.0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hari</a:t>
            </a:r>
            <a:r>
              <a:rPr lang="en-US" sz="1800" dirty="0"/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bagi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setiap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ketibaan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1800" dirty="0"/>
              <a:t>.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2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22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841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15</a:t>
            </a:r>
            <a:endParaRPr/>
          </a:p>
        </p:txBody>
      </p:sp>
      <p:sp>
        <p:nvSpPr>
          <p:cNvPr id="359" name="Google Shape;359;p22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360" name="Google Shape;360;p22"/>
          <p:cNvSpPr txBox="1"/>
          <p:nvPr/>
        </p:nvSpPr>
        <p:spPr>
          <a:xfrm>
            <a:off x="682853" y="9832451"/>
            <a:ext cx="674052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C0892CB-E92B-4066-9269-22281C1B29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125879"/>
              </p:ext>
            </p:extLst>
          </p:nvPr>
        </p:nvGraphicFramePr>
        <p:xfrm>
          <a:off x="769721" y="1271078"/>
          <a:ext cx="16914774" cy="7096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4"/>
          <p:cNvSpPr/>
          <p:nvPr/>
        </p:nvSpPr>
        <p:spPr>
          <a:xfrm>
            <a:off x="0" y="614172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24"/>
          <p:cNvSpPr txBox="1"/>
          <p:nvPr/>
        </p:nvSpPr>
        <p:spPr>
          <a:xfrm>
            <a:off x="769721" y="649732"/>
            <a:ext cx="17903851" cy="44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Hasil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Pendapatan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dalam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Industri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Pelancongan dan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Hospitaliti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bagi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Suku</a:t>
            </a:r>
            <a:r>
              <a:rPr lang="en-US" sz="2800" b="1" dirty="0"/>
              <a:t> </a:t>
            </a:r>
            <a:r>
              <a:rPr lang="en-US" sz="2800" b="1" dirty="0" err="1"/>
              <a:t>Pertama</a:t>
            </a:r>
            <a:r>
              <a:rPr lang="en-US" sz="2800" b="1" dirty="0"/>
              <a:t> </a:t>
            </a:r>
            <a:r>
              <a:rPr lang="en-US" sz="2800" b="1" dirty="0" err="1"/>
              <a:t>Tahun</a:t>
            </a:r>
            <a:r>
              <a:rPr lang="en-US" sz="2800" b="1" dirty="0"/>
              <a:t> 2024 dan 2025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4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2" name="Google Shape;382;p24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841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16</a:t>
            </a:r>
            <a:endParaRPr/>
          </a:p>
        </p:txBody>
      </p:sp>
      <p:sp>
        <p:nvSpPr>
          <p:cNvPr id="383" name="Google Shape;383;p24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384" name="Google Shape;384;p24"/>
          <p:cNvSpPr txBox="1"/>
          <p:nvPr/>
        </p:nvSpPr>
        <p:spPr>
          <a:xfrm>
            <a:off x="630600" y="9450362"/>
            <a:ext cx="12902519" cy="25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Sumber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: Jabatan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Perancangan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Ekonomi dan Statistik, Kementerian Kewangan dan Ekonomi.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4E61ABA-72A5-4E7F-A17F-3A9FD3CFE7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356060"/>
              </p:ext>
            </p:extLst>
          </p:nvPr>
        </p:nvGraphicFramePr>
        <p:xfrm>
          <a:off x="916878" y="1551465"/>
          <a:ext cx="16669192" cy="7621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7867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25"/>
          <p:cNvGrpSpPr/>
          <p:nvPr/>
        </p:nvGrpSpPr>
        <p:grpSpPr>
          <a:xfrm>
            <a:off x="0" y="-13254"/>
            <a:ext cx="18288000" cy="10287000"/>
            <a:chOff x="0" y="-2"/>
            <a:chExt cx="18288000" cy="10287000"/>
          </a:xfrm>
        </p:grpSpPr>
        <p:pic>
          <p:nvPicPr>
            <p:cNvPr id="391" name="Google Shape;391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01000" y="-2"/>
              <a:ext cx="10287000" cy="1028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05428" y="2468879"/>
              <a:ext cx="10677144" cy="78181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78323" y="3392423"/>
              <a:ext cx="8060308" cy="6894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093" y="5404"/>
              <a:ext cx="6672288" cy="102815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25"/>
            <p:cNvSpPr/>
            <p:nvPr/>
          </p:nvSpPr>
          <p:spPr>
            <a:xfrm>
              <a:off x="0" y="0"/>
              <a:ext cx="12773025" cy="1588135"/>
            </a:xfrm>
            <a:custGeom>
              <a:avLst/>
              <a:gdLst/>
              <a:ahLst/>
              <a:cxnLst/>
              <a:rect l="l" t="t" r="r" b="b"/>
              <a:pathLst>
                <a:path w="12773025" h="1588135" extrusionOk="0">
                  <a:moveTo>
                    <a:pt x="12772644" y="0"/>
                  </a:moveTo>
                  <a:lnTo>
                    <a:pt x="0" y="0"/>
                  </a:lnTo>
                  <a:lnTo>
                    <a:pt x="0" y="1588007"/>
                  </a:lnTo>
                  <a:lnTo>
                    <a:pt x="12772644" y="1588007"/>
                  </a:lnTo>
                  <a:lnTo>
                    <a:pt x="12772644" y="0"/>
                  </a:lnTo>
                  <a:close/>
                </a:path>
              </a:pathLst>
            </a:custGeom>
            <a:solidFill>
              <a:srgbClr val="FDFCF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396" name="Google Shape;396;p2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80702" y="0"/>
              <a:ext cx="8607297" cy="10286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2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1647" y="214884"/>
              <a:ext cx="6031992" cy="20802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2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638543" y="469391"/>
              <a:ext cx="1880616" cy="11186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9" name="Google Shape;399;p25"/>
            <p:cNvSpPr/>
            <p:nvPr/>
          </p:nvSpPr>
          <p:spPr>
            <a:xfrm>
              <a:off x="1029683" y="6776687"/>
              <a:ext cx="664845" cy="664845"/>
            </a:xfrm>
            <a:custGeom>
              <a:avLst/>
              <a:gdLst/>
              <a:ahLst/>
              <a:cxnLst/>
              <a:rect l="l" t="t" r="r" b="b"/>
              <a:pathLst>
                <a:path w="664844" h="664845" extrusionOk="0">
                  <a:moveTo>
                    <a:pt x="332270" y="0"/>
                  </a:moveTo>
                  <a:lnTo>
                    <a:pt x="279778" y="4096"/>
                  </a:lnTo>
                  <a:lnTo>
                    <a:pt x="229299" y="16180"/>
                  </a:lnTo>
                  <a:lnTo>
                    <a:pt x="181571" y="35947"/>
                  </a:lnTo>
                  <a:lnTo>
                    <a:pt x="137332" y="63089"/>
                  </a:lnTo>
                  <a:lnTo>
                    <a:pt x="97320" y="97301"/>
                  </a:lnTo>
                  <a:lnTo>
                    <a:pt x="63100" y="137310"/>
                  </a:lnTo>
                  <a:lnTo>
                    <a:pt x="35952" y="181544"/>
                  </a:lnTo>
                  <a:lnTo>
                    <a:pt x="16182" y="229264"/>
                  </a:lnTo>
                  <a:lnTo>
                    <a:pt x="4096" y="279735"/>
                  </a:lnTo>
                  <a:lnTo>
                    <a:pt x="0" y="332219"/>
                  </a:lnTo>
                  <a:lnTo>
                    <a:pt x="4046" y="384062"/>
                  </a:lnTo>
                  <a:lnTo>
                    <a:pt x="16182" y="435174"/>
                  </a:lnTo>
                  <a:lnTo>
                    <a:pt x="35952" y="482894"/>
                  </a:lnTo>
                  <a:lnTo>
                    <a:pt x="63100" y="527126"/>
                  </a:lnTo>
                  <a:lnTo>
                    <a:pt x="97320" y="567132"/>
                  </a:lnTo>
                  <a:lnTo>
                    <a:pt x="137333" y="601347"/>
                  </a:lnTo>
                  <a:lnTo>
                    <a:pt x="181571" y="628491"/>
                  </a:lnTo>
                  <a:lnTo>
                    <a:pt x="229299" y="648258"/>
                  </a:lnTo>
                  <a:lnTo>
                    <a:pt x="279778" y="660342"/>
                  </a:lnTo>
                  <a:lnTo>
                    <a:pt x="332270" y="664438"/>
                  </a:lnTo>
                  <a:lnTo>
                    <a:pt x="384763" y="660342"/>
                  </a:lnTo>
                  <a:lnTo>
                    <a:pt x="435242" y="648258"/>
                  </a:lnTo>
                  <a:lnTo>
                    <a:pt x="482970" y="628491"/>
                  </a:lnTo>
                  <a:lnTo>
                    <a:pt x="489821" y="624288"/>
                  </a:lnTo>
                  <a:lnTo>
                    <a:pt x="313903" y="624288"/>
                  </a:lnTo>
                  <a:lnTo>
                    <a:pt x="295404" y="614097"/>
                  </a:lnTo>
                  <a:lnTo>
                    <a:pt x="243583" y="614097"/>
                  </a:lnTo>
                  <a:lnTo>
                    <a:pt x="200501" y="596648"/>
                  </a:lnTo>
                  <a:lnTo>
                    <a:pt x="161155" y="572977"/>
                  </a:lnTo>
                  <a:lnTo>
                    <a:pt x="126087" y="543677"/>
                  </a:lnTo>
                  <a:lnTo>
                    <a:pt x="95922" y="509373"/>
                  </a:lnTo>
                  <a:lnTo>
                    <a:pt x="71282" y="470691"/>
                  </a:lnTo>
                  <a:lnTo>
                    <a:pt x="633646" y="470691"/>
                  </a:lnTo>
                  <a:lnTo>
                    <a:pt x="648360" y="435174"/>
                  </a:lnTo>
                  <a:lnTo>
                    <a:pt x="648653" y="433950"/>
                  </a:lnTo>
                  <a:lnTo>
                    <a:pt x="54804" y="433950"/>
                  </a:lnTo>
                  <a:lnTo>
                    <a:pt x="47058" y="409691"/>
                  </a:lnTo>
                  <a:lnTo>
                    <a:pt x="41427" y="384704"/>
                  </a:lnTo>
                  <a:lnTo>
                    <a:pt x="37930" y="358724"/>
                  </a:lnTo>
                  <a:lnTo>
                    <a:pt x="36751" y="332219"/>
                  </a:lnTo>
                  <a:lnTo>
                    <a:pt x="37998" y="305200"/>
                  </a:lnTo>
                  <a:lnTo>
                    <a:pt x="38018" y="304780"/>
                  </a:lnTo>
                  <a:lnTo>
                    <a:pt x="41660" y="278610"/>
                  </a:lnTo>
                  <a:lnTo>
                    <a:pt x="41739" y="278043"/>
                  </a:lnTo>
                  <a:lnTo>
                    <a:pt x="47700" y="252550"/>
                  </a:lnTo>
                  <a:lnTo>
                    <a:pt x="47800" y="252120"/>
                  </a:lnTo>
                  <a:lnTo>
                    <a:pt x="56085" y="227120"/>
                  </a:lnTo>
                  <a:lnTo>
                    <a:pt x="647472" y="227120"/>
                  </a:lnTo>
                  <a:lnTo>
                    <a:pt x="632251" y="190380"/>
                  </a:lnTo>
                  <a:lnTo>
                    <a:pt x="73096" y="190380"/>
                  </a:lnTo>
                  <a:lnTo>
                    <a:pt x="97755" y="152639"/>
                  </a:lnTo>
                  <a:lnTo>
                    <a:pt x="127719" y="119173"/>
                  </a:lnTo>
                  <a:lnTo>
                    <a:pt x="162394" y="90577"/>
                  </a:lnTo>
                  <a:lnTo>
                    <a:pt x="201186" y="67446"/>
                  </a:lnTo>
                  <a:lnTo>
                    <a:pt x="243502" y="50375"/>
                  </a:lnTo>
                  <a:lnTo>
                    <a:pt x="295333" y="50375"/>
                  </a:lnTo>
                  <a:lnTo>
                    <a:pt x="313903" y="40143"/>
                  </a:lnTo>
                  <a:lnTo>
                    <a:pt x="489810" y="40143"/>
                  </a:lnTo>
                  <a:lnTo>
                    <a:pt x="482970" y="35947"/>
                  </a:lnTo>
                  <a:lnTo>
                    <a:pt x="435242" y="16180"/>
                  </a:lnTo>
                  <a:lnTo>
                    <a:pt x="384763" y="4096"/>
                  </a:lnTo>
                  <a:lnTo>
                    <a:pt x="332270" y="0"/>
                  </a:lnTo>
                  <a:close/>
                </a:path>
                <a:path w="664844" h="664845" extrusionOk="0">
                  <a:moveTo>
                    <a:pt x="350649" y="470691"/>
                  </a:moveTo>
                  <a:lnTo>
                    <a:pt x="313903" y="470691"/>
                  </a:lnTo>
                  <a:lnTo>
                    <a:pt x="313903" y="624288"/>
                  </a:lnTo>
                  <a:lnTo>
                    <a:pt x="350649" y="624288"/>
                  </a:lnTo>
                  <a:lnTo>
                    <a:pt x="350649" y="470691"/>
                  </a:lnTo>
                  <a:close/>
                </a:path>
                <a:path w="664844" h="664845" extrusionOk="0">
                  <a:moveTo>
                    <a:pt x="482601" y="470691"/>
                  </a:moveTo>
                  <a:lnTo>
                    <a:pt x="444920" y="470691"/>
                  </a:lnTo>
                  <a:lnTo>
                    <a:pt x="439586" y="491015"/>
                  </a:lnTo>
                  <a:lnTo>
                    <a:pt x="433508" y="510457"/>
                  </a:lnTo>
                  <a:lnTo>
                    <a:pt x="419180" y="546374"/>
                  </a:lnTo>
                  <a:lnTo>
                    <a:pt x="386991" y="597470"/>
                  </a:lnTo>
                  <a:lnTo>
                    <a:pt x="350649" y="624288"/>
                  </a:lnTo>
                  <a:lnTo>
                    <a:pt x="489821" y="624288"/>
                  </a:lnTo>
                  <a:lnTo>
                    <a:pt x="506431" y="614097"/>
                  </a:lnTo>
                  <a:lnTo>
                    <a:pt x="421025" y="614097"/>
                  </a:lnTo>
                  <a:lnTo>
                    <a:pt x="429456" y="602652"/>
                  </a:lnTo>
                  <a:lnTo>
                    <a:pt x="452477" y="561909"/>
                  </a:lnTo>
                  <a:lnTo>
                    <a:pt x="469494" y="518693"/>
                  </a:lnTo>
                  <a:lnTo>
                    <a:pt x="476547" y="495230"/>
                  </a:lnTo>
                  <a:lnTo>
                    <a:pt x="482601" y="470691"/>
                  </a:lnTo>
                  <a:close/>
                </a:path>
                <a:path w="664844" h="664845" extrusionOk="0">
                  <a:moveTo>
                    <a:pt x="219632" y="470691"/>
                  </a:moveTo>
                  <a:lnTo>
                    <a:pt x="181940" y="470691"/>
                  </a:lnTo>
                  <a:lnTo>
                    <a:pt x="187995" y="495230"/>
                  </a:lnTo>
                  <a:lnTo>
                    <a:pt x="203082" y="540960"/>
                  </a:lnTo>
                  <a:lnTo>
                    <a:pt x="219354" y="576560"/>
                  </a:lnTo>
                  <a:lnTo>
                    <a:pt x="243527" y="614097"/>
                  </a:lnTo>
                  <a:lnTo>
                    <a:pt x="295404" y="614097"/>
                  </a:lnTo>
                  <a:lnTo>
                    <a:pt x="277552" y="597470"/>
                  </a:lnTo>
                  <a:lnTo>
                    <a:pt x="260742" y="574774"/>
                  </a:lnTo>
                  <a:lnTo>
                    <a:pt x="245372" y="546374"/>
                  </a:lnTo>
                  <a:lnTo>
                    <a:pt x="237844" y="528938"/>
                  </a:lnTo>
                  <a:lnTo>
                    <a:pt x="231035" y="510457"/>
                  </a:lnTo>
                  <a:lnTo>
                    <a:pt x="224960" y="491015"/>
                  </a:lnTo>
                  <a:lnTo>
                    <a:pt x="219632" y="470691"/>
                  </a:lnTo>
                  <a:close/>
                </a:path>
                <a:path w="664844" h="664845" extrusionOk="0">
                  <a:moveTo>
                    <a:pt x="633646" y="470691"/>
                  </a:moveTo>
                  <a:lnTo>
                    <a:pt x="593266" y="470691"/>
                  </a:lnTo>
                  <a:lnTo>
                    <a:pt x="568623" y="509373"/>
                  </a:lnTo>
                  <a:lnTo>
                    <a:pt x="538456" y="543677"/>
                  </a:lnTo>
                  <a:lnTo>
                    <a:pt x="503389" y="572977"/>
                  </a:lnTo>
                  <a:lnTo>
                    <a:pt x="464046" y="596648"/>
                  </a:lnTo>
                  <a:lnTo>
                    <a:pt x="420969" y="614097"/>
                  </a:lnTo>
                  <a:lnTo>
                    <a:pt x="506431" y="614097"/>
                  </a:lnTo>
                  <a:lnTo>
                    <a:pt x="527211" y="601347"/>
                  </a:lnTo>
                  <a:lnTo>
                    <a:pt x="567227" y="567132"/>
                  </a:lnTo>
                  <a:lnTo>
                    <a:pt x="601444" y="527126"/>
                  </a:lnTo>
                  <a:lnTo>
                    <a:pt x="628591" y="482894"/>
                  </a:lnTo>
                  <a:lnTo>
                    <a:pt x="633646" y="470691"/>
                  </a:lnTo>
                  <a:close/>
                </a:path>
                <a:path w="664844" h="664845" extrusionOk="0">
                  <a:moveTo>
                    <a:pt x="212825" y="227120"/>
                  </a:moveTo>
                  <a:lnTo>
                    <a:pt x="175606" y="227120"/>
                  </a:lnTo>
                  <a:lnTo>
                    <a:pt x="172128" y="252120"/>
                  </a:lnTo>
                  <a:lnTo>
                    <a:pt x="172068" y="252550"/>
                  </a:lnTo>
                  <a:lnTo>
                    <a:pt x="169571" y="278043"/>
                  </a:lnTo>
                  <a:lnTo>
                    <a:pt x="169450" y="279735"/>
                  </a:lnTo>
                  <a:lnTo>
                    <a:pt x="167993" y="304780"/>
                  </a:lnTo>
                  <a:lnTo>
                    <a:pt x="167969" y="305200"/>
                  </a:lnTo>
                  <a:lnTo>
                    <a:pt x="167449" y="332219"/>
                  </a:lnTo>
                  <a:lnTo>
                    <a:pt x="167934" y="358338"/>
                  </a:lnTo>
                  <a:lnTo>
                    <a:pt x="169378" y="384062"/>
                  </a:lnTo>
                  <a:lnTo>
                    <a:pt x="171761" y="409298"/>
                  </a:lnTo>
                  <a:lnTo>
                    <a:pt x="175063" y="433950"/>
                  </a:lnTo>
                  <a:lnTo>
                    <a:pt x="212248" y="433950"/>
                  </a:lnTo>
                  <a:lnTo>
                    <a:pt x="208791" y="409691"/>
                  </a:lnTo>
                  <a:lnTo>
                    <a:pt x="206282" y="384704"/>
                  </a:lnTo>
                  <a:lnTo>
                    <a:pt x="206225" y="384062"/>
                  </a:lnTo>
                  <a:lnTo>
                    <a:pt x="204724" y="358724"/>
                  </a:lnTo>
                  <a:lnTo>
                    <a:pt x="204195" y="332219"/>
                  </a:lnTo>
                  <a:lnTo>
                    <a:pt x="204744" y="305200"/>
                  </a:lnTo>
                  <a:lnTo>
                    <a:pt x="206304" y="279735"/>
                  </a:lnTo>
                  <a:lnTo>
                    <a:pt x="206424" y="278043"/>
                  </a:lnTo>
                  <a:lnTo>
                    <a:pt x="209071" y="252550"/>
                  </a:lnTo>
                  <a:lnTo>
                    <a:pt x="212825" y="227120"/>
                  </a:lnTo>
                  <a:close/>
                </a:path>
                <a:path w="664844" h="664845" extrusionOk="0">
                  <a:moveTo>
                    <a:pt x="350649" y="227120"/>
                  </a:moveTo>
                  <a:lnTo>
                    <a:pt x="313903" y="227120"/>
                  </a:lnTo>
                  <a:lnTo>
                    <a:pt x="313903" y="433950"/>
                  </a:lnTo>
                  <a:lnTo>
                    <a:pt x="350649" y="433950"/>
                  </a:lnTo>
                  <a:lnTo>
                    <a:pt x="350649" y="227120"/>
                  </a:lnTo>
                  <a:close/>
                </a:path>
                <a:path w="664844" h="664845" extrusionOk="0">
                  <a:moveTo>
                    <a:pt x="488946" y="227120"/>
                  </a:moveTo>
                  <a:lnTo>
                    <a:pt x="451727" y="227120"/>
                  </a:lnTo>
                  <a:lnTo>
                    <a:pt x="455418" y="252120"/>
                  </a:lnTo>
                  <a:lnTo>
                    <a:pt x="458118" y="278043"/>
                  </a:lnTo>
                  <a:lnTo>
                    <a:pt x="458237" y="279735"/>
                  </a:lnTo>
                  <a:lnTo>
                    <a:pt x="459776" y="304780"/>
                  </a:lnTo>
                  <a:lnTo>
                    <a:pt x="460345" y="332219"/>
                  </a:lnTo>
                  <a:lnTo>
                    <a:pt x="459834" y="358338"/>
                  </a:lnTo>
                  <a:lnTo>
                    <a:pt x="458315" y="384062"/>
                  </a:lnTo>
                  <a:lnTo>
                    <a:pt x="455799" y="409298"/>
                  </a:lnTo>
                  <a:lnTo>
                    <a:pt x="452292" y="433950"/>
                  </a:lnTo>
                  <a:lnTo>
                    <a:pt x="489477" y="433950"/>
                  </a:lnTo>
                  <a:lnTo>
                    <a:pt x="492733" y="409691"/>
                  </a:lnTo>
                  <a:lnTo>
                    <a:pt x="492786" y="409298"/>
                  </a:lnTo>
                  <a:lnTo>
                    <a:pt x="495111" y="384704"/>
                  </a:lnTo>
                  <a:lnTo>
                    <a:pt x="495172" y="384062"/>
                  </a:lnTo>
                  <a:lnTo>
                    <a:pt x="496596" y="358724"/>
                  </a:lnTo>
                  <a:lnTo>
                    <a:pt x="496617" y="358338"/>
                  </a:lnTo>
                  <a:lnTo>
                    <a:pt x="497103" y="332219"/>
                  </a:lnTo>
                  <a:lnTo>
                    <a:pt x="496581" y="305200"/>
                  </a:lnTo>
                  <a:lnTo>
                    <a:pt x="495098" y="279735"/>
                  </a:lnTo>
                  <a:lnTo>
                    <a:pt x="494977" y="278043"/>
                  </a:lnTo>
                  <a:lnTo>
                    <a:pt x="492479" y="252550"/>
                  </a:lnTo>
                  <a:lnTo>
                    <a:pt x="488946" y="227120"/>
                  </a:lnTo>
                  <a:close/>
                </a:path>
                <a:path w="664844" h="664845" extrusionOk="0">
                  <a:moveTo>
                    <a:pt x="647472" y="227120"/>
                  </a:moveTo>
                  <a:lnTo>
                    <a:pt x="608461" y="227120"/>
                  </a:lnTo>
                  <a:lnTo>
                    <a:pt x="616744" y="252120"/>
                  </a:lnTo>
                  <a:lnTo>
                    <a:pt x="622806" y="278043"/>
                  </a:lnTo>
                  <a:lnTo>
                    <a:pt x="626530" y="304780"/>
                  </a:lnTo>
                  <a:lnTo>
                    <a:pt x="627797" y="332219"/>
                  </a:lnTo>
                  <a:lnTo>
                    <a:pt x="626635" y="358338"/>
                  </a:lnTo>
                  <a:lnTo>
                    <a:pt x="617577" y="409298"/>
                  </a:lnTo>
                  <a:lnTo>
                    <a:pt x="609741" y="433950"/>
                  </a:lnTo>
                  <a:lnTo>
                    <a:pt x="648653" y="433950"/>
                  </a:lnTo>
                  <a:lnTo>
                    <a:pt x="660447" y="384704"/>
                  </a:lnTo>
                  <a:lnTo>
                    <a:pt x="664543" y="332219"/>
                  </a:lnTo>
                  <a:lnTo>
                    <a:pt x="660447" y="279735"/>
                  </a:lnTo>
                  <a:lnTo>
                    <a:pt x="648360" y="229264"/>
                  </a:lnTo>
                  <a:lnTo>
                    <a:pt x="647472" y="227120"/>
                  </a:lnTo>
                  <a:close/>
                </a:path>
                <a:path w="664844" h="664845" extrusionOk="0">
                  <a:moveTo>
                    <a:pt x="295362" y="50375"/>
                  </a:moveTo>
                  <a:lnTo>
                    <a:pt x="243502" y="50375"/>
                  </a:lnTo>
                  <a:lnTo>
                    <a:pt x="235095" y="61786"/>
                  </a:lnTo>
                  <a:lnTo>
                    <a:pt x="212063" y="102526"/>
                  </a:lnTo>
                  <a:lnTo>
                    <a:pt x="195571" y="144204"/>
                  </a:lnTo>
                  <a:lnTo>
                    <a:pt x="182713" y="190380"/>
                  </a:lnTo>
                  <a:lnTo>
                    <a:pt x="220439" y="190380"/>
                  </a:lnTo>
                  <a:lnTo>
                    <a:pt x="225657" y="170997"/>
                  </a:lnTo>
                  <a:lnTo>
                    <a:pt x="231495" y="152639"/>
                  </a:lnTo>
                  <a:lnTo>
                    <a:pt x="238135" y="134767"/>
                  </a:lnTo>
                  <a:lnTo>
                    <a:pt x="245372" y="118064"/>
                  </a:lnTo>
                  <a:lnTo>
                    <a:pt x="260742" y="89664"/>
                  </a:lnTo>
                  <a:lnTo>
                    <a:pt x="277552" y="66965"/>
                  </a:lnTo>
                  <a:lnTo>
                    <a:pt x="295362" y="50375"/>
                  </a:lnTo>
                  <a:close/>
                </a:path>
                <a:path w="664844" h="664845" extrusionOk="0">
                  <a:moveTo>
                    <a:pt x="350649" y="40143"/>
                  </a:moveTo>
                  <a:lnTo>
                    <a:pt x="313903" y="40143"/>
                  </a:lnTo>
                  <a:lnTo>
                    <a:pt x="313903" y="190380"/>
                  </a:lnTo>
                  <a:lnTo>
                    <a:pt x="350649" y="190380"/>
                  </a:lnTo>
                  <a:lnTo>
                    <a:pt x="350649" y="40143"/>
                  </a:lnTo>
                  <a:close/>
                </a:path>
                <a:path w="664844" h="664845" extrusionOk="0">
                  <a:moveTo>
                    <a:pt x="489810" y="40143"/>
                  </a:moveTo>
                  <a:lnTo>
                    <a:pt x="350649" y="40143"/>
                  </a:lnTo>
                  <a:lnTo>
                    <a:pt x="369183" y="50375"/>
                  </a:lnTo>
                  <a:lnTo>
                    <a:pt x="386991" y="66965"/>
                  </a:lnTo>
                  <a:lnTo>
                    <a:pt x="419180" y="118064"/>
                  </a:lnTo>
                  <a:lnTo>
                    <a:pt x="438883" y="170997"/>
                  </a:lnTo>
                  <a:lnTo>
                    <a:pt x="444101" y="190380"/>
                  </a:lnTo>
                  <a:lnTo>
                    <a:pt x="481839" y="190380"/>
                  </a:lnTo>
                  <a:lnTo>
                    <a:pt x="468980" y="144204"/>
                  </a:lnTo>
                  <a:lnTo>
                    <a:pt x="452477" y="102526"/>
                  </a:lnTo>
                  <a:lnTo>
                    <a:pt x="429456" y="61786"/>
                  </a:lnTo>
                  <a:lnTo>
                    <a:pt x="421049" y="50375"/>
                  </a:lnTo>
                  <a:lnTo>
                    <a:pt x="506487" y="50375"/>
                  </a:lnTo>
                  <a:lnTo>
                    <a:pt x="489810" y="40143"/>
                  </a:lnTo>
                  <a:close/>
                </a:path>
                <a:path w="664844" h="664845" extrusionOk="0">
                  <a:moveTo>
                    <a:pt x="506487" y="50375"/>
                  </a:moveTo>
                  <a:lnTo>
                    <a:pt x="421049" y="50375"/>
                  </a:lnTo>
                  <a:lnTo>
                    <a:pt x="463361" y="67446"/>
                  </a:lnTo>
                  <a:lnTo>
                    <a:pt x="502151" y="90577"/>
                  </a:lnTo>
                  <a:lnTo>
                    <a:pt x="536827" y="119173"/>
                  </a:lnTo>
                  <a:lnTo>
                    <a:pt x="566793" y="152639"/>
                  </a:lnTo>
                  <a:lnTo>
                    <a:pt x="591455" y="190380"/>
                  </a:lnTo>
                  <a:lnTo>
                    <a:pt x="632251" y="190380"/>
                  </a:lnTo>
                  <a:lnTo>
                    <a:pt x="628591" y="181544"/>
                  </a:lnTo>
                  <a:lnTo>
                    <a:pt x="601444" y="137310"/>
                  </a:lnTo>
                  <a:lnTo>
                    <a:pt x="567227" y="97301"/>
                  </a:lnTo>
                  <a:lnTo>
                    <a:pt x="527211" y="63089"/>
                  </a:lnTo>
                  <a:lnTo>
                    <a:pt x="506487" y="503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400" name="Google Shape;400;p2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28700" y="7623047"/>
              <a:ext cx="665988" cy="6888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25"/>
            <p:cNvSpPr/>
            <p:nvPr/>
          </p:nvSpPr>
          <p:spPr>
            <a:xfrm>
              <a:off x="1029756" y="8492715"/>
              <a:ext cx="707390" cy="707390"/>
            </a:xfrm>
            <a:custGeom>
              <a:avLst/>
              <a:gdLst/>
              <a:ahLst/>
              <a:cxnLst/>
              <a:rect l="l" t="t" r="r" b="b"/>
              <a:pathLst>
                <a:path w="707389" h="707390" extrusionOk="0">
                  <a:moveTo>
                    <a:pt x="599578" y="0"/>
                  </a:moveTo>
                  <a:lnTo>
                    <a:pt x="107437" y="0"/>
                  </a:lnTo>
                  <a:lnTo>
                    <a:pt x="65618" y="8440"/>
                  </a:lnTo>
                  <a:lnTo>
                    <a:pt x="31467" y="31460"/>
                  </a:lnTo>
                  <a:lnTo>
                    <a:pt x="8443" y="65605"/>
                  </a:lnTo>
                  <a:lnTo>
                    <a:pt x="0" y="107423"/>
                  </a:lnTo>
                  <a:lnTo>
                    <a:pt x="0" y="599524"/>
                  </a:lnTo>
                  <a:lnTo>
                    <a:pt x="8443" y="641342"/>
                  </a:lnTo>
                  <a:lnTo>
                    <a:pt x="31468" y="675488"/>
                  </a:lnTo>
                  <a:lnTo>
                    <a:pt x="65618" y="698510"/>
                  </a:lnTo>
                  <a:lnTo>
                    <a:pt x="107437" y="706951"/>
                  </a:lnTo>
                  <a:lnTo>
                    <a:pt x="599578" y="706951"/>
                  </a:lnTo>
                  <a:lnTo>
                    <a:pt x="641400" y="698510"/>
                  </a:lnTo>
                  <a:lnTo>
                    <a:pt x="675548" y="675488"/>
                  </a:lnTo>
                  <a:lnTo>
                    <a:pt x="698570" y="641342"/>
                  </a:lnTo>
                  <a:lnTo>
                    <a:pt x="707011" y="599524"/>
                  </a:lnTo>
                  <a:lnTo>
                    <a:pt x="707011" y="107423"/>
                  </a:lnTo>
                  <a:lnTo>
                    <a:pt x="698569" y="65605"/>
                  </a:lnTo>
                  <a:lnTo>
                    <a:pt x="675548" y="31460"/>
                  </a:lnTo>
                  <a:lnTo>
                    <a:pt x="641400" y="8440"/>
                  </a:lnTo>
                  <a:lnTo>
                    <a:pt x="599578" y="0"/>
                  </a:lnTo>
                  <a:close/>
                </a:path>
              </a:pathLst>
            </a:custGeom>
            <a:solidFill>
              <a:srgbClr val="1A468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25"/>
            <p:cNvSpPr/>
            <p:nvPr/>
          </p:nvSpPr>
          <p:spPr>
            <a:xfrm>
              <a:off x="1253791" y="8629935"/>
              <a:ext cx="259079" cy="499109"/>
            </a:xfrm>
            <a:custGeom>
              <a:avLst/>
              <a:gdLst/>
              <a:ahLst/>
              <a:cxnLst/>
              <a:rect l="l" t="t" r="r" b="b"/>
              <a:pathLst>
                <a:path w="259080" h="499109" extrusionOk="0">
                  <a:moveTo>
                    <a:pt x="190548" y="0"/>
                  </a:moveTo>
                  <a:lnTo>
                    <a:pt x="144182" y="7640"/>
                  </a:lnTo>
                  <a:lnTo>
                    <a:pt x="108172" y="30139"/>
                  </a:lnTo>
                  <a:lnTo>
                    <a:pt x="84852" y="66863"/>
                  </a:lnTo>
                  <a:lnTo>
                    <a:pt x="76559" y="117178"/>
                  </a:lnTo>
                  <a:lnTo>
                    <a:pt x="76559" y="182540"/>
                  </a:lnTo>
                  <a:lnTo>
                    <a:pt x="0" y="182540"/>
                  </a:lnTo>
                  <a:lnTo>
                    <a:pt x="0" y="271179"/>
                  </a:lnTo>
                  <a:lnTo>
                    <a:pt x="76559" y="271179"/>
                  </a:lnTo>
                  <a:lnTo>
                    <a:pt x="76559" y="498625"/>
                  </a:lnTo>
                  <a:lnTo>
                    <a:pt x="168079" y="498625"/>
                  </a:lnTo>
                  <a:lnTo>
                    <a:pt x="168079" y="271179"/>
                  </a:lnTo>
                  <a:lnTo>
                    <a:pt x="244433" y="271179"/>
                  </a:lnTo>
                  <a:lnTo>
                    <a:pt x="255867" y="182540"/>
                  </a:lnTo>
                  <a:lnTo>
                    <a:pt x="168079" y="182540"/>
                  </a:lnTo>
                  <a:lnTo>
                    <a:pt x="168079" y="125943"/>
                  </a:lnTo>
                  <a:lnTo>
                    <a:pt x="189645" y="85927"/>
                  </a:lnTo>
                  <a:lnTo>
                    <a:pt x="258946" y="82771"/>
                  </a:lnTo>
                  <a:lnTo>
                    <a:pt x="258946" y="3489"/>
                  </a:lnTo>
                  <a:lnTo>
                    <a:pt x="249405" y="2490"/>
                  </a:lnTo>
                  <a:lnTo>
                    <a:pt x="233879" y="1341"/>
                  </a:lnTo>
                  <a:lnTo>
                    <a:pt x="213788" y="394"/>
                  </a:lnTo>
                  <a:lnTo>
                    <a:pt x="1905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403" name="Google Shape;403;p2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0171" y="4079747"/>
              <a:ext cx="4861306" cy="2780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2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60171" y="1665732"/>
              <a:ext cx="6481191" cy="31000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" name="Google Shape;405;p25"/>
          <p:cNvSpPr txBox="1"/>
          <p:nvPr/>
        </p:nvSpPr>
        <p:spPr>
          <a:xfrm>
            <a:off x="2041905" y="6830948"/>
            <a:ext cx="5008252" cy="2658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www.bruneitourism.com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  <a:p>
            <a:pPr marL="12700" marR="1515745" lvl="0" indent="0" algn="l" rtl="0">
              <a:lnSpc>
                <a:spcPct val="231000"/>
              </a:lnSpc>
              <a:spcBef>
                <a:spcPts val="415"/>
              </a:spcBef>
              <a:spcAft>
                <a:spcPts val="0"/>
              </a:spcAft>
              <a:buNone/>
            </a:pPr>
            <a:r>
              <a:rPr lang="en-US" sz="3000" b="1" dirty="0" err="1">
                <a:latin typeface="Arial"/>
                <a:ea typeface="Arial"/>
                <a:cs typeface="Arial"/>
                <a:sym typeface="Arial"/>
              </a:rPr>
              <a:t>brunei.tourism</a:t>
            </a:r>
            <a:r>
              <a:rPr lang="en-US" sz="3000" b="1" dirty="0">
                <a:latin typeface="Arial"/>
                <a:ea typeface="Arial"/>
                <a:cs typeface="Arial"/>
                <a:sym typeface="Arial"/>
              </a:rPr>
              <a:t> Brunei Tourism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5"/>
          <p:cNvSpPr txBox="1"/>
          <p:nvPr/>
        </p:nvSpPr>
        <p:spPr>
          <a:xfrm>
            <a:off x="708151" y="9532416"/>
            <a:ext cx="663702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Disediakan Oleh: Unit Statistik, Jabatan Kemajuan Pelancongan, Kementerian Sumber-Sumber Utama dan Pelancongan, Brunei Darussalam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5"/>
          <p:cNvSpPr txBox="1"/>
          <p:nvPr/>
        </p:nvSpPr>
        <p:spPr>
          <a:xfrm>
            <a:off x="17611470" y="9743947"/>
            <a:ext cx="27876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24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1747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1</a:t>
            </a:r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60984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76" name="Google Shape;76;p3"/>
          <p:cNvSpPr txBox="1"/>
          <p:nvPr/>
        </p:nvSpPr>
        <p:spPr>
          <a:xfrm>
            <a:off x="682853" y="9832451"/>
            <a:ext cx="1604327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Sumber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: Jabatan Kemajuan Pelancongan, Kementerian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Sumber-Sumber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Utama dan Pelancongan; dan Jabatan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Imigresen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Pendaftaran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Kebangsaan,Kementerian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Hal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Ehwal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Dalam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Negeri; dan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Ejen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Penghantaran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Brunei Darussalam.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1;p3">
            <a:extLst>
              <a:ext uri="{FF2B5EF4-FFF2-40B4-BE49-F238E27FC236}">
                <a16:creationId xmlns:a16="http://schemas.microsoft.com/office/drawing/2014/main" id="{CBAC1844-85DC-42F6-B406-D4FA1405FB4B}"/>
              </a:ext>
            </a:extLst>
          </p:cNvPr>
          <p:cNvSpPr/>
          <p:nvPr/>
        </p:nvSpPr>
        <p:spPr>
          <a:xfrm>
            <a:off x="0" y="628360"/>
            <a:ext cx="18288000" cy="790502"/>
          </a:xfrm>
          <a:custGeom>
            <a:avLst/>
            <a:gdLst/>
            <a:ahLst/>
            <a:cxnLst/>
            <a:rect l="l" t="t" r="r" b="b"/>
            <a:pathLst>
              <a:path w="18288000" h="981710" extrusionOk="0">
                <a:moveTo>
                  <a:pt x="18288000" y="0"/>
                </a:moveTo>
                <a:lnTo>
                  <a:pt x="0" y="0"/>
                </a:lnTo>
                <a:lnTo>
                  <a:pt x="0" y="981455"/>
                </a:lnTo>
                <a:lnTo>
                  <a:pt x="18288000" y="981455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/>
              <a:t>Perbandingan</a:t>
            </a:r>
            <a:r>
              <a:rPr lang="en-US" sz="2400" b="1" dirty="0"/>
              <a:t> </a:t>
            </a:r>
            <a:r>
              <a:rPr lang="en-US" sz="2400" b="1" dirty="0" err="1"/>
              <a:t>Jumlah</a:t>
            </a:r>
            <a:r>
              <a:rPr lang="en-US" sz="2400" b="1" dirty="0"/>
              <a:t> Ketibaan </a:t>
            </a:r>
            <a:r>
              <a:rPr lang="en-US" sz="2400" b="1" dirty="0" err="1"/>
              <a:t>Pelancong</a:t>
            </a:r>
            <a:r>
              <a:rPr lang="en-US" sz="2400" b="1" dirty="0"/>
              <a:t> </a:t>
            </a:r>
            <a:r>
              <a:rPr lang="en-US" sz="2400" b="1" dirty="0" err="1"/>
              <a:t>melalui</a:t>
            </a:r>
            <a:r>
              <a:rPr lang="en-US" sz="2400" b="1" dirty="0"/>
              <a:t> </a:t>
            </a:r>
            <a:r>
              <a:rPr lang="en-US" sz="2400" b="1" dirty="0" err="1"/>
              <a:t>Melalui</a:t>
            </a:r>
            <a:r>
              <a:rPr lang="en-US" sz="2400" b="1" dirty="0"/>
              <a:t> Udara, </a:t>
            </a:r>
            <a:r>
              <a:rPr lang="en-US" sz="2400" b="1" dirty="0" err="1"/>
              <a:t>Darat</a:t>
            </a:r>
            <a:r>
              <a:rPr lang="en-US" sz="2400" b="1" dirty="0"/>
              <a:t> dan </a:t>
            </a:r>
            <a:r>
              <a:rPr lang="en-US" sz="2400" b="1" dirty="0" err="1"/>
              <a:t>Laut</a:t>
            </a:r>
            <a:r>
              <a:rPr lang="en-US" sz="2400" b="1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/>
              <a:t>Bagi</a:t>
            </a:r>
            <a:r>
              <a:rPr lang="en-US" sz="2400" b="1" dirty="0"/>
              <a:t> </a:t>
            </a:r>
            <a:r>
              <a:rPr lang="en-US" sz="2400" b="1" dirty="0" err="1"/>
              <a:t>Tahun</a:t>
            </a:r>
            <a:r>
              <a:rPr lang="en-US" sz="2400" b="1" dirty="0"/>
              <a:t> 2018 </a:t>
            </a:r>
            <a:r>
              <a:rPr lang="en-US" sz="2400" b="1" dirty="0" err="1"/>
              <a:t>hingga</a:t>
            </a:r>
            <a:r>
              <a:rPr lang="en-US" sz="2400" b="1" dirty="0"/>
              <a:t> 2025 (Jan-</a:t>
            </a:r>
            <a:r>
              <a:rPr lang="en-US" sz="2400" b="1" dirty="0" err="1"/>
              <a:t>Julai</a:t>
            </a:r>
            <a:r>
              <a:rPr lang="en-US" sz="2400" b="1" dirty="0"/>
              <a:t>)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2D2DCCF-2D20-452C-8AB8-5C309DABCA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2605306"/>
              </p:ext>
            </p:extLst>
          </p:nvPr>
        </p:nvGraphicFramePr>
        <p:xfrm>
          <a:off x="682853" y="1588801"/>
          <a:ext cx="17101564" cy="7727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9737FD3-81D3-4E2C-99B4-A43A76636EA0}"/>
              </a:ext>
            </a:extLst>
          </p:cNvPr>
          <p:cNvCxnSpPr>
            <a:cxnSpLocks/>
          </p:cNvCxnSpPr>
          <p:nvPr/>
        </p:nvCxnSpPr>
        <p:spPr>
          <a:xfrm>
            <a:off x="2915478" y="6215270"/>
            <a:ext cx="869342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4D7995A-DDD4-4477-8FD5-8CA0D442CA77}"/>
              </a:ext>
            </a:extLst>
          </p:cNvPr>
          <p:cNvSpPr txBox="1"/>
          <p:nvPr/>
        </p:nvSpPr>
        <p:spPr>
          <a:xfrm>
            <a:off x="5894087" y="5822523"/>
            <a:ext cx="3339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Penapisan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darat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bermula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6AA0E5-9DB3-4E38-93B7-9389F5C25C4D}"/>
              </a:ext>
            </a:extLst>
          </p:cNvPr>
          <p:cNvSpPr txBox="1"/>
          <p:nvPr/>
        </p:nvSpPr>
        <p:spPr>
          <a:xfrm>
            <a:off x="14117983" y="4662958"/>
            <a:ext cx="3339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2024 (Jan-</a:t>
            </a:r>
            <a:r>
              <a:rPr lang="en-US" b="1" dirty="0" err="1"/>
              <a:t>Julai</a:t>
            </a:r>
            <a:r>
              <a:rPr lang="en-US" b="1" dirty="0"/>
              <a:t>) vs 2025 (Jan-</a:t>
            </a:r>
            <a:r>
              <a:rPr lang="en-US" b="1" dirty="0" err="1"/>
              <a:t>Julai</a:t>
            </a:r>
            <a:r>
              <a:rPr lang="en-US" b="1" dirty="0"/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/>
          <p:nvPr/>
        </p:nvSpPr>
        <p:spPr>
          <a:xfrm>
            <a:off x="0" y="656590"/>
            <a:ext cx="18288000" cy="790502"/>
          </a:xfrm>
          <a:custGeom>
            <a:avLst/>
            <a:gdLst/>
            <a:ahLst/>
            <a:cxnLst/>
            <a:rect l="l" t="t" r="r" b="b"/>
            <a:pathLst>
              <a:path w="18288000" h="981710" extrusionOk="0">
                <a:moveTo>
                  <a:pt x="18288000" y="0"/>
                </a:moveTo>
                <a:lnTo>
                  <a:pt x="0" y="0"/>
                </a:lnTo>
                <a:lnTo>
                  <a:pt x="0" y="981455"/>
                </a:lnTo>
                <a:lnTo>
                  <a:pt x="18288000" y="981455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/>
              <a:t>Pecahan</a:t>
            </a:r>
            <a:r>
              <a:rPr lang="en-US" sz="2400" b="1" dirty="0"/>
              <a:t> </a:t>
            </a:r>
            <a:r>
              <a:rPr lang="en-US" sz="2400" b="1" dirty="0" err="1"/>
              <a:t>Perbandingan</a:t>
            </a:r>
            <a:r>
              <a:rPr lang="en-US" sz="2400" b="1" dirty="0"/>
              <a:t> </a:t>
            </a:r>
            <a:r>
              <a:rPr lang="en-US" sz="2400" b="1" dirty="0" err="1"/>
              <a:t>Jumlah</a:t>
            </a:r>
            <a:r>
              <a:rPr lang="en-US" sz="2400" b="1" dirty="0"/>
              <a:t> Ketibaan </a:t>
            </a:r>
            <a:r>
              <a:rPr lang="en-US" sz="2400" b="1" dirty="0" err="1"/>
              <a:t>Pelancong</a:t>
            </a:r>
            <a:r>
              <a:rPr lang="en-US" sz="2400" b="1" dirty="0"/>
              <a:t> </a:t>
            </a:r>
            <a:r>
              <a:rPr lang="en-US" sz="2400" b="1" dirty="0" err="1"/>
              <a:t>melalui</a:t>
            </a:r>
            <a:r>
              <a:rPr lang="en-US" sz="2400" b="1" dirty="0"/>
              <a:t> </a:t>
            </a:r>
            <a:r>
              <a:rPr lang="en-US" sz="2400" b="1" dirty="0" err="1"/>
              <a:t>Melalui</a:t>
            </a:r>
            <a:r>
              <a:rPr lang="en-US" sz="2400" b="1" dirty="0"/>
              <a:t> Udara, </a:t>
            </a:r>
            <a:r>
              <a:rPr lang="en-US" sz="2400" b="1" dirty="0" err="1"/>
              <a:t>Darat</a:t>
            </a:r>
            <a:r>
              <a:rPr lang="en-US" sz="2400" b="1" dirty="0"/>
              <a:t> dan </a:t>
            </a:r>
            <a:r>
              <a:rPr lang="en-US" sz="2400" b="1" dirty="0" err="1"/>
              <a:t>Laut</a:t>
            </a:r>
            <a:r>
              <a:rPr lang="en-US" sz="2400" b="1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/>
              <a:t>Bagi</a:t>
            </a:r>
            <a:r>
              <a:rPr lang="en-US" sz="2400" b="1" dirty="0"/>
              <a:t> </a:t>
            </a:r>
            <a:r>
              <a:rPr lang="en-US" sz="2400" b="1" dirty="0" err="1"/>
              <a:t>Setengah</a:t>
            </a:r>
            <a:r>
              <a:rPr lang="en-US" sz="2400" b="1" dirty="0"/>
              <a:t> </a:t>
            </a:r>
            <a:r>
              <a:rPr lang="en-US" sz="2400" b="1" dirty="0" err="1"/>
              <a:t>Tahun</a:t>
            </a:r>
            <a:r>
              <a:rPr lang="en-US" sz="2400" b="1" dirty="0"/>
              <a:t> (</a:t>
            </a:r>
            <a:r>
              <a:rPr lang="en-US" sz="2400" b="1" dirty="0" err="1"/>
              <a:t>Januari-Julai</a:t>
            </a:r>
            <a:r>
              <a:rPr lang="en-US" sz="2400" b="1" dirty="0"/>
              <a:t>) 2024-2025 </a:t>
            </a:r>
          </a:p>
        </p:txBody>
      </p:sp>
      <p:sp>
        <p:nvSpPr>
          <p:cNvPr id="73" name="Google Shape;73;p3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769720" y="70865"/>
            <a:ext cx="5227668" cy="44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1747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RAJAH 1 – </a:t>
            </a:r>
            <a:endParaRPr dirty="0">
              <a:highlight>
                <a:srgbClr val="00FFFF"/>
              </a:highlight>
            </a:endParaRPr>
          </a:p>
        </p:txBody>
      </p:sp>
      <p:sp>
        <p:nvSpPr>
          <p:cNvPr id="75" name="Google Shape;75;p3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60984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76" name="Google Shape;76;p3"/>
          <p:cNvSpPr txBox="1"/>
          <p:nvPr/>
        </p:nvSpPr>
        <p:spPr>
          <a:xfrm>
            <a:off x="682853" y="9832451"/>
            <a:ext cx="1604327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Pelancongan; dan Jabatan Imigresen dan Pendaftaran Kebangsaan,Kementerian Hal Ehwal Dalam Negeri; dan Ejen Penghantaran Brunei Darussalam.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2BD1D1-0722-4778-889D-422FDF3550F0}"/>
              </a:ext>
            </a:extLst>
          </p:cNvPr>
          <p:cNvSpPr txBox="1"/>
          <p:nvPr/>
        </p:nvSpPr>
        <p:spPr>
          <a:xfrm>
            <a:off x="769721" y="9368800"/>
            <a:ext cx="1158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Data </a:t>
            </a:r>
            <a:r>
              <a:rPr lang="en-US" dirty="0" err="1"/>
              <a:t>daripada</a:t>
            </a:r>
            <a:r>
              <a:rPr lang="en-US" dirty="0"/>
              <a:t>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diambil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data </a:t>
            </a:r>
            <a:r>
              <a:rPr lang="en-US" dirty="0" err="1"/>
              <a:t>ketibaan</a:t>
            </a:r>
            <a:r>
              <a:rPr lang="en-US" dirty="0"/>
              <a:t> </a:t>
            </a:r>
            <a:r>
              <a:rPr lang="en-US" dirty="0" err="1"/>
              <a:t>pelancong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Kapal</a:t>
            </a:r>
            <a:r>
              <a:rPr lang="en-US" dirty="0"/>
              <a:t> Persiaran dan Terminal </a:t>
            </a:r>
            <a:r>
              <a:rPr lang="en-US" dirty="0" err="1"/>
              <a:t>Feri</a:t>
            </a:r>
            <a:r>
              <a:rPr lang="en-US" dirty="0"/>
              <a:t> </a:t>
            </a:r>
            <a:r>
              <a:rPr lang="en-US" dirty="0" err="1"/>
              <a:t>Serasa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B3E610E-6B8B-4883-8B42-4820C91714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0334466"/>
              </p:ext>
            </p:extLst>
          </p:nvPr>
        </p:nvGraphicFramePr>
        <p:xfrm>
          <a:off x="735825" y="1734794"/>
          <a:ext cx="16816350" cy="7497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6753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/>
          <p:nvPr/>
        </p:nvSpPr>
        <p:spPr>
          <a:xfrm>
            <a:off x="0" y="638048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4"/>
          <p:cNvSpPr txBox="1"/>
          <p:nvPr/>
        </p:nvSpPr>
        <p:spPr>
          <a:xfrm>
            <a:off x="587375" y="8564182"/>
            <a:ext cx="17113250" cy="1187505"/>
          </a:xfrm>
          <a:prstGeom prst="rect">
            <a:avLst/>
          </a:prstGeom>
          <a:solidFill>
            <a:srgbClr val="C5D9F0"/>
          </a:solidFill>
          <a:ln>
            <a:noFill/>
          </a:ln>
        </p:spPr>
        <p:txBody>
          <a:bodyPr spcFirstLastPara="1" wrap="square" lIns="0" tIns="40625" rIns="0" bIns="0" anchor="t" anchorCtr="0">
            <a:spAutoFit/>
          </a:bodyPr>
          <a:lstStyle/>
          <a:p>
            <a:pPr marL="9144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Nota: </a:t>
            </a:r>
            <a:endParaRPr/>
          </a:p>
          <a:p>
            <a:pPr marL="377190" lvl="0" indent="-285750" algn="just" rtl="0">
              <a:spcBef>
                <a:spcPts val="32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Dengan penularan COVID-19 mula terkawal dan langkah-langkah pengawalan serta sekatan perjalanan yang dilonggarkan bermula pada awal tahun 2022, jumlah ketibaan pelancongan menunjukkan tren peningkatan yang positif dari </a:t>
            </a: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35,701 orang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(2022) kepada </a:t>
            </a: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268,282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(2024), iaitu peningkatan sekitar </a:t>
            </a: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651.47%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bagi tahun 2022 hingga 2024</a:t>
            </a: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4"/>
          <p:cNvSpPr txBox="1"/>
          <p:nvPr/>
        </p:nvSpPr>
        <p:spPr>
          <a:xfrm>
            <a:off x="2449448" y="638048"/>
            <a:ext cx="13390244" cy="44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Ketibaan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Antarabangsa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melalui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Udara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2018-2025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1747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2</a:t>
            </a:r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60984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88" name="Google Shape;88;p4"/>
          <p:cNvSpPr txBox="1"/>
          <p:nvPr/>
        </p:nvSpPr>
        <p:spPr>
          <a:xfrm>
            <a:off x="682853" y="9832451"/>
            <a:ext cx="13027660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Pelancongan; dan Jabatan Imigresen dan Pendaftaran Kebangsaan,Kementerian Hal Ehwal Dalam Negeri.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" name="Google Shape;89;p4"/>
          <p:cNvGraphicFramePr/>
          <p:nvPr>
            <p:extLst>
              <p:ext uri="{D42A27DB-BD31-4B8C-83A1-F6EECF244321}">
                <p14:modId xmlns:p14="http://schemas.microsoft.com/office/powerpoint/2010/main" val="2307749615"/>
              </p:ext>
            </p:extLst>
          </p:nvPr>
        </p:nvGraphicFramePr>
        <p:xfrm>
          <a:off x="587375" y="1448810"/>
          <a:ext cx="13751477" cy="6818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62795FB-F877-42B7-B95A-60E22ABDC6F2}"/>
              </a:ext>
            </a:extLst>
          </p:cNvPr>
          <p:cNvSpPr/>
          <p:nvPr/>
        </p:nvSpPr>
        <p:spPr>
          <a:xfrm>
            <a:off x="14481947" y="1769668"/>
            <a:ext cx="3395595" cy="255168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2025 (Jan-Jun): 134,734</a:t>
            </a:r>
          </a:p>
          <a:p>
            <a:pPr algn="ctr"/>
            <a:endParaRPr lang="en-US" sz="1800" b="1" dirty="0"/>
          </a:p>
          <a:p>
            <a:pPr algn="ctr"/>
            <a:endParaRPr lang="en-US" sz="1800" b="1" dirty="0"/>
          </a:p>
          <a:p>
            <a:pPr algn="ctr"/>
            <a:endParaRPr lang="en-US" sz="1800" b="1" dirty="0"/>
          </a:p>
          <a:p>
            <a:pPr algn="ctr"/>
            <a:endParaRPr lang="en-US" sz="1800" b="1" dirty="0"/>
          </a:p>
          <a:p>
            <a:pPr algn="ctr"/>
            <a:endParaRPr lang="en-US" sz="1800" b="1" dirty="0"/>
          </a:p>
          <a:p>
            <a:pPr algn="ctr"/>
            <a:endParaRPr lang="en-US" sz="1800" b="1" dirty="0"/>
          </a:p>
          <a:p>
            <a:pPr algn="ctr"/>
            <a:r>
              <a:rPr lang="en-US" sz="1800" b="1" dirty="0"/>
              <a:t>2024 (Jan-Jun): 122,019</a:t>
            </a:r>
          </a:p>
        </p:txBody>
      </p:sp>
      <p:pic>
        <p:nvPicPr>
          <p:cNvPr id="14" name="Google Shape;91;p4">
            <a:extLst>
              <a:ext uri="{FF2B5EF4-FFF2-40B4-BE49-F238E27FC236}">
                <a16:creationId xmlns:a16="http://schemas.microsoft.com/office/drawing/2014/main" id="{911614E2-3E60-46AD-AE4E-BE4E7EAADD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40555" y="2463687"/>
            <a:ext cx="1070483" cy="11256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D8B2680-2A4F-4939-8C17-0DF145D29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013369"/>
              </p:ext>
            </p:extLst>
          </p:nvPr>
        </p:nvGraphicFramePr>
        <p:xfrm>
          <a:off x="14481947" y="4617838"/>
          <a:ext cx="3395595" cy="3500923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215297">
                  <a:extLst>
                    <a:ext uri="{9D8B030D-6E8A-4147-A177-3AD203B41FA5}">
                      <a16:colId xmlns:a16="http://schemas.microsoft.com/office/drawing/2014/main" val="1595497382"/>
                    </a:ext>
                  </a:extLst>
                </a:gridCol>
                <a:gridCol w="975175">
                  <a:extLst>
                    <a:ext uri="{9D8B030D-6E8A-4147-A177-3AD203B41FA5}">
                      <a16:colId xmlns:a16="http://schemas.microsoft.com/office/drawing/2014/main" val="3441206799"/>
                    </a:ext>
                  </a:extLst>
                </a:gridCol>
                <a:gridCol w="1205123">
                  <a:extLst>
                    <a:ext uri="{9D8B030D-6E8A-4147-A177-3AD203B41FA5}">
                      <a16:colId xmlns:a16="http://schemas.microsoft.com/office/drawing/2014/main" val="3258684689"/>
                    </a:ext>
                  </a:extLst>
                </a:gridCol>
              </a:tblGrid>
              <a:tr h="572267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Peratus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Pertumbuhan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Tahun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Tahun</a:t>
                      </a:r>
                      <a:r>
                        <a:rPr lang="en-US" dirty="0"/>
                        <a:t> (%)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713312"/>
                  </a:ext>
                </a:extLst>
              </a:tr>
              <a:tr h="33662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2017-2018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278,136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550563"/>
                  </a:ext>
                </a:extLst>
              </a:tr>
              <a:tr h="33662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2018-2019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333,244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19.8%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15223"/>
                  </a:ext>
                </a:extLst>
              </a:tr>
              <a:tr h="33662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2019-2020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62,325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-81.3%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347614"/>
                  </a:ext>
                </a:extLst>
              </a:tr>
              <a:tr h="33662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2020-2021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3,543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-94.3%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634103"/>
                  </a:ext>
                </a:extLst>
              </a:tr>
              <a:tr h="33662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2021-2022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35,701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907.6%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690333"/>
                  </a:ext>
                </a:extLst>
              </a:tr>
              <a:tr h="33662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133,630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274.3%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14215"/>
                  </a:ext>
                </a:extLst>
              </a:tr>
              <a:tr h="33662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2023-2024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268,282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100.76%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944617"/>
                  </a:ext>
                </a:extLst>
              </a:tr>
              <a:tr h="57226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2024-2025</a:t>
                      </a:r>
                    </a:p>
                    <a:p>
                      <a:pPr algn="ctr"/>
                      <a:r>
                        <a:rPr lang="en-US" b="1" dirty="0"/>
                        <a:t> (Jan-July)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157,896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7.99%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8307180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01247494-0B6D-4F3D-B322-FD63651320D8}"/>
              </a:ext>
            </a:extLst>
          </p:cNvPr>
          <p:cNvSpPr/>
          <p:nvPr/>
        </p:nvSpPr>
        <p:spPr>
          <a:xfrm>
            <a:off x="11888120" y="4078640"/>
            <a:ext cx="2331461" cy="430898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8191BC-E053-428C-95E9-8664613FA4F9}"/>
              </a:ext>
            </a:extLst>
          </p:cNvPr>
          <p:cNvSpPr txBox="1"/>
          <p:nvPr/>
        </p:nvSpPr>
        <p:spPr>
          <a:xfrm>
            <a:off x="11384077" y="3045512"/>
            <a:ext cx="3339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2024 (Jan-</a:t>
            </a:r>
            <a:r>
              <a:rPr lang="en-US" b="1" dirty="0" err="1"/>
              <a:t>Julai</a:t>
            </a:r>
            <a:r>
              <a:rPr lang="en-US" b="1" dirty="0"/>
              <a:t>)</a:t>
            </a:r>
          </a:p>
          <a:p>
            <a:pPr algn="ctr"/>
            <a:r>
              <a:rPr lang="en-US" b="1" dirty="0"/>
              <a:t> vs</a:t>
            </a:r>
          </a:p>
          <a:p>
            <a:pPr algn="ctr"/>
            <a:r>
              <a:rPr lang="en-US" b="1" dirty="0"/>
              <a:t> 2025 (Jan-</a:t>
            </a:r>
            <a:r>
              <a:rPr lang="en-US" b="1" dirty="0" err="1"/>
              <a:t>Julai</a:t>
            </a:r>
            <a:r>
              <a:rPr lang="en-US" b="1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8EB0E3-D155-45A5-B069-EDB2FE9FBDA3}"/>
              </a:ext>
            </a:extLst>
          </p:cNvPr>
          <p:cNvSpPr txBox="1"/>
          <p:nvPr/>
        </p:nvSpPr>
        <p:spPr>
          <a:xfrm>
            <a:off x="12744310" y="6098509"/>
            <a:ext cx="61908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7.99%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7314"/>
            <a:ext cx="18287999" cy="102732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5"/>
          <p:cNvGrpSpPr/>
          <p:nvPr/>
        </p:nvGrpSpPr>
        <p:grpSpPr>
          <a:xfrm>
            <a:off x="0" y="614172"/>
            <a:ext cx="18288000" cy="8993334"/>
            <a:chOff x="0" y="614172"/>
            <a:chExt cx="18288000" cy="8993334"/>
          </a:xfrm>
        </p:grpSpPr>
        <p:pic>
          <p:nvPicPr>
            <p:cNvPr id="99" name="Google Shape;99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8200" y="1727144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8200" y="2568956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8200" y="4169156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38200" y="3369056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41247" y="50673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38200" y="6824881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38200" y="594961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38200" y="7649872"/>
              <a:ext cx="536448" cy="534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38200" y="8365235"/>
              <a:ext cx="533400" cy="533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38200" y="9074106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5"/>
            <p:cNvSpPr/>
            <p:nvPr/>
          </p:nvSpPr>
          <p:spPr>
            <a:xfrm>
              <a:off x="0" y="614172"/>
              <a:ext cx="18288000" cy="523240"/>
            </a:xfrm>
            <a:custGeom>
              <a:avLst/>
              <a:gdLst/>
              <a:ahLst/>
              <a:cxnLst/>
              <a:rect l="l" t="t" r="r" b="b"/>
              <a:pathLst>
                <a:path w="18288000" h="523240" extrusionOk="0">
                  <a:moveTo>
                    <a:pt x="18288000" y="0"/>
                  </a:moveTo>
                  <a:lnTo>
                    <a:pt x="0" y="0"/>
                  </a:lnTo>
                  <a:lnTo>
                    <a:pt x="0" y="522731"/>
                  </a:lnTo>
                  <a:lnTo>
                    <a:pt x="18288000" y="52273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0" name="Google Shape;110;p5"/>
          <p:cNvSpPr txBox="1"/>
          <p:nvPr/>
        </p:nvSpPr>
        <p:spPr>
          <a:xfrm>
            <a:off x="358241" y="638048"/>
            <a:ext cx="17929758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Ketibaan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Ke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Negara Brunei Darussalam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10 Negara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Teratas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bagi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2018-2025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JADUAL 2</a:t>
            </a:r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ldNum" idx="12"/>
          </p:nvPr>
        </p:nvSpPr>
        <p:spPr>
          <a:xfrm>
            <a:off x="17586070" y="9765602"/>
            <a:ext cx="439927" cy="28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60984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14" name="Google Shape;114;p5"/>
          <p:cNvSpPr txBox="1"/>
          <p:nvPr/>
        </p:nvSpPr>
        <p:spPr>
          <a:xfrm>
            <a:off x="693521" y="10070059"/>
            <a:ext cx="674052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Sumber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: Jabatan Kemajuan Pelancongan, Kementerian </a:t>
            </a:r>
            <a:r>
              <a:rPr lang="en-US" sz="1200" dirty="0" err="1">
                <a:latin typeface="Arial"/>
                <a:ea typeface="Arial"/>
                <a:cs typeface="Arial"/>
                <a:sym typeface="Arial"/>
              </a:rPr>
              <a:t>Sumber-Sumber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 Utama dan Pelancongan.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5" name="Google Shape;115;p5"/>
          <p:cNvGraphicFramePr/>
          <p:nvPr>
            <p:extLst>
              <p:ext uri="{D42A27DB-BD31-4B8C-83A1-F6EECF244321}">
                <p14:modId xmlns:p14="http://schemas.microsoft.com/office/powerpoint/2010/main" val="1659738349"/>
              </p:ext>
            </p:extLst>
          </p:nvPr>
        </p:nvGraphicFramePr>
        <p:xfrm>
          <a:off x="1649093" y="1456789"/>
          <a:ext cx="11141088" cy="8314585"/>
        </p:xfrm>
        <a:graphic>
          <a:graphicData uri="http://schemas.openxmlformats.org/drawingml/2006/table">
            <a:tbl>
              <a:tblPr bandRow="1">
                <a:noFill/>
                <a:tableStyleId>{67B1C84E-141D-4D69-A676-6855D696AC37}</a:tableStyleId>
              </a:tblPr>
              <a:tblGrid>
                <a:gridCol w="123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8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7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72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85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8306">
                  <a:extLst>
                    <a:ext uri="{9D8B030D-6E8A-4147-A177-3AD203B41FA5}">
                      <a16:colId xmlns:a16="http://schemas.microsoft.com/office/drawing/2014/main" val="320544569"/>
                    </a:ext>
                  </a:extLst>
                </a:gridCol>
                <a:gridCol w="1238432">
                  <a:extLst>
                    <a:ext uri="{9D8B030D-6E8A-4147-A177-3AD203B41FA5}">
                      <a16:colId xmlns:a16="http://schemas.microsoft.com/office/drawing/2014/main" val="765281012"/>
                    </a:ext>
                  </a:extLst>
                </a:gridCol>
              </a:tblGrid>
              <a:tr h="58502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lt1"/>
                          </a:solidFill>
                        </a:rPr>
                        <a:t>2018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lt1"/>
                          </a:solidFill>
                        </a:rPr>
                        <a:t>2019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2020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2021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lt1"/>
                          </a:solidFill>
                        </a:rPr>
                        <a:t>2022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lt1"/>
                          </a:solidFill>
                        </a:rPr>
                        <a:t>2023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lt1"/>
                          </a:solidFill>
                        </a:rPr>
                        <a:t>2024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2024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(Jan-</a:t>
                      </a:r>
                      <a:r>
                        <a:rPr lang="en-US" sz="1600" b="1" u="none" strike="noStrike" cap="none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Julai</a:t>
                      </a:r>
                      <a:r>
                        <a:rPr lang="en-US" sz="16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2025 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(Jan-</a:t>
                      </a:r>
                      <a:r>
                        <a:rPr lang="en-US" sz="1600" b="1" u="none" strike="noStrike" cap="none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Julai</a:t>
                      </a:r>
                      <a:r>
                        <a:rPr lang="en-US" sz="16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10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China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(65,563)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Malaysia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(82,876)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Malaysia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(16,869)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United Kingdom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(604)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Malaysia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(12,175)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Malaysia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(34,534)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Malaysia</a:t>
                      </a:r>
                      <a:br>
                        <a:rPr lang="en-US" sz="1600" b="1" u="none" strike="noStrike" cap="none" dirty="0"/>
                      </a:br>
                      <a:r>
                        <a:rPr lang="en-US" sz="1600" b="1" u="none" strike="noStrike" cap="none" dirty="0"/>
                        <a:t> (73,653)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Malaysia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(39,078)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Malaysia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(38,371)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Malaysia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(59,981)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China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(74,551)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China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(11,329)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Malaysia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(568) 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Singapore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(4,193)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China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(17,008)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China</a:t>
                      </a:r>
                      <a:br>
                        <a:rPr lang="en-US" sz="1600" b="1" u="none" strike="noStrike" cap="none" dirty="0"/>
                      </a:br>
                      <a:r>
                        <a:rPr lang="en-US" sz="1600" b="1" u="none" strike="noStrike" cap="none" dirty="0"/>
                        <a:t> (39,007)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China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(23,364)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China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(24,087)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110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Indonesia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(27,462)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Indonesia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(33,626)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Indonesia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(6,262)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Singapore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(430)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United Kingdom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(3,075)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Indonesia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(13,672)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Indonesia</a:t>
                      </a:r>
                      <a:br>
                        <a:rPr lang="en-US" sz="1600" b="1" u="none" strike="noStrike" cap="none"/>
                      </a:br>
                      <a:r>
                        <a:rPr lang="en-US" sz="1600" b="1" u="none" strike="noStrike" cap="none"/>
                        <a:t> (25,974)</a:t>
                      </a:r>
                      <a:endParaRPr sz="16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Indonesia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(12,950)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Indonesia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(18,404)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Philippines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(22,319)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Philippines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(24,584)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Philippines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(4,562)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China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(320)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Australia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(2,175)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Philippines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(9,963)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Singapore</a:t>
                      </a:r>
                      <a:br>
                        <a:rPr lang="en-US" sz="1600" b="1" u="none" strike="noStrike" cap="none" dirty="0"/>
                      </a:br>
                      <a:r>
                        <a:rPr lang="en-US" sz="1600" b="1" u="none" strike="noStrike" cap="none" dirty="0"/>
                        <a:t> (19,664)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Philippines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(10,287)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Singapore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(11,074)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110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Singapore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(14,091)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South Korea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(15,767)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United Kingdom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(3,407)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Indonesia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(135)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Philippines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(1,914)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Singapore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(9,203)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Philippines</a:t>
                      </a:r>
                      <a:br>
                        <a:rPr lang="en-US" sz="1600" b="1" u="none" strike="noStrike" cap="none" dirty="0"/>
                      </a:br>
                      <a:r>
                        <a:rPr lang="en-US" sz="1600" b="1" u="none" strike="noStrike" cap="none" dirty="0"/>
                        <a:t> (18,228)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Singapore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(10,067)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Philippines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(10,163)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110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United Kingdom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(11,966)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Singapore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(14,789)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Australia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(2,597)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India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(119)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Indonesia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(1,596)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United Kingdom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(5,452)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Japan</a:t>
                      </a:r>
                      <a:br>
                        <a:rPr lang="en-US" sz="1600" b="1" u="none" strike="noStrike" cap="none" dirty="0"/>
                      </a:br>
                      <a:r>
                        <a:rPr lang="en-US" sz="1600" b="1" u="none" strike="noStrike" cap="none" dirty="0"/>
                        <a:t> (11,555)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Japan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(5,873)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Japan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(6,726)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17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Australia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(9,702)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United Kingdom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(14,198)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Singapore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(2,226)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Philippines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(118)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India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(1,263)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Japan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(5,100)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United Kingdom</a:t>
                      </a:r>
                      <a:br>
                        <a:rPr lang="en-US" sz="1600" b="1" u="none" strike="noStrike" cap="none" dirty="0"/>
                      </a:br>
                      <a:r>
                        <a:rPr lang="en-US" sz="1600" b="1" u="none" strike="noStrike" cap="none" dirty="0"/>
                        <a:t> (9,661)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United Kingdom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(5,387)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United </a:t>
                      </a:r>
                      <a:b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Kingdom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(5,609)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2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South Korea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(9,125)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Japan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(10,680)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Japan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(2,135)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Nepal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(118) 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USA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(968)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Australia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(4,932)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South Korea</a:t>
                      </a:r>
                      <a:br>
                        <a:rPr lang="en-US" sz="1600" b="1" u="none" strike="noStrike" cap="none" dirty="0"/>
                      </a:br>
                      <a:r>
                        <a:rPr lang="en-US" sz="1600" b="1" u="none" strike="noStrike" cap="none" dirty="0"/>
                        <a:t> (8,323)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South Korea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(5,206)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Australia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(5,101)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2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India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(8,635)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Australia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(10,188)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South Korea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(1,939)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USA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(110)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China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(891)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South Korea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(4,671)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Australia</a:t>
                      </a:r>
                      <a:br>
                        <a:rPr lang="en-US" sz="1600" b="1" u="none" strike="noStrike" cap="none" dirty="0"/>
                      </a:br>
                      <a:r>
                        <a:rPr lang="en-US" sz="1600" b="1" u="none" strike="noStrike" cap="none" dirty="0"/>
                        <a:t> (7,887)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Australia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(4,080)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South Korea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(4,565)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2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Thailand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(5,828)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India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(8,925)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India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(1,750)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Germany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(97)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Japan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(792)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India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(3,555)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US</a:t>
                      </a:r>
                      <a:br>
                        <a:rPr lang="en-US" sz="1600" b="1" u="none" strike="noStrike" cap="none" dirty="0"/>
                      </a:br>
                      <a:r>
                        <a:rPr lang="en-US" sz="1600" b="1" u="none" strike="noStrike" cap="none" dirty="0"/>
                        <a:t> (6,193)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(3,420)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(4,485)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925" marR="58925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6" name="Google Shape;116;p5"/>
          <p:cNvSpPr txBox="1"/>
          <p:nvPr/>
        </p:nvSpPr>
        <p:spPr>
          <a:xfrm>
            <a:off x="13062590" y="2129604"/>
            <a:ext cx="4953000" cy="7793785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spcFirstLastPara="1" wrap="square" lIns="0" tIns="37450" rIns="0" bIns="0" anchor="t" anchorCtr="0">
            <a:spAutoFit/>
          </a:bodyPr>
          <a:lstStyle/>
          <a:p>
            <a:pPr marL="378460" marR="344805" lvl="0" indent="-287019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Pada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2025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setakat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Julai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negara Malaysia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telah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mencatatkan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ketibaan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melalui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udara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tertinggi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iaitu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seramai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38,371 orang (JADUAL 2).</a:t>
            </a:r>
            <a:endParaRPr dirty="0">
              <a:solidFill>
                <a:schemeClr val="tx1"/>
              </a:solidFill>
            </a:endParaRPr>
          </a:p>
          <a:p>
            <a:pPr marL="91440" marR="344805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78460" marR="142875" lvl="0" indent="-287019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Sejak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penyambungan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semula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penerbangan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daripada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Jepun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pada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bulan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Oktober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2022,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daripada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Republik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Korea pada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bulan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November 2022, dan juga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daripada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Republik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Rakyat China pada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bulan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Julai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2023,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ketibaan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negara negara-negara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ini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terus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kekal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di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dalam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10 negara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teratas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Negara Brunei Darussalam.</a:t>
            </a:r>
            <a:endParaRPr dirty="0">
              <a:solidFill>
                <a:schemeClr val="tx1"/>
              </a:solidFill>
            </a:endParaRPr>
          </a:p>
          <a:p>
            <a:pPr marL="378460" marR="142875" lvl="0" indent="-172719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78460" marR="142875" lvl="0" indent="-287019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Secara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keseluruhannya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sepertimana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di </a:t>
            </a:r>
            <a:r>
              <a:rPr lang="en-US" sz="1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JADUAL 2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kesepuluh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negara-negara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teratas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ini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telah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menyumbang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sebanyak</a:t>
            </a:r>
            <a:r>
              <a:rPr lang="en-US" sz="1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82.06%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(129,585)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keseluruhan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ketibaan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melalui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udara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pada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2025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setakat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Julai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(157,896)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dan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mencatatkan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peratus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peningkatan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berbanding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ketibaan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pada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separuh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tempoh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sama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2024,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iaitu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secara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purata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meningkat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sebanyak</a:t>
            </a: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7.99</a:t>
            </a:r>
            <a:r>
              <a:rPr lang="en-US" sz="1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%.</a:t>
            </a:r>
            <a:endParaRPr sz="1800" dirty="0">
              <a:solidFill>
                <a:schemeClr val="tx1"/>
              </a:solidFill>
            </a:endParaRPr>
          </a:p>
          <a:p>
            <a:pPr marL="378460" marR="142875" lvl="0" indent="-172719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/>
          <p:nvPr/>
        </p:nvSpPr>
        <p:spPr>
          <a:xfrm>
            <a:off x="0" y="614172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6"/>
          <p:cNvSpPr txBox="1"/>
          <p:nvPr/>
        </p:nvSpPr>
        <p:spPr>
          <a:xfrm>
            <a:off x="682853" y="654264"/>
            <a:ext cx="17020946" cy="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Ketibaan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Ke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Negara Brunei Darussalam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10 Negara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Teratas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bagi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Januari-Julai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2025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6"/>
          <p:cNvSpPr txBox="1"/>
          <p:nvPr/>
        </p:nvSpPr>
        <p:spPr>
          <a:xfrm>
            <a:off x="4868011" y="8568220"/>
            <a:ext cx="7940040" cy="911147"/>
          </a:xfrm>
          <a:prstGeom prst="rect">
            <a:avLst/>
          </a:prstGeom>
          <a:solidFill>
            <a:srgbClr val="C5D9F0"/>
          </a:solidFill>
          <a:ln>
            <a:noFill/>
          </a:ln>
        </p:spPr>
        <p:txBody>
          <a:bodyPr spcFirstLastPara="1" wrap="square" lIns="0" tIns="41275" rIns="0" bIns="0" anchor="t" anchorCtr="0">
            <a:spAutoFit/>
          </a:bodyPr>
          <a:lstStyle/>
          <a:p>
            <a:pPr marL="908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Nota: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76555" lvl="0" indent="-285750" algn="l" rtl="0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/>
              <a:t>Pada </a:t>
            </a:r>
            <a:r>
              <a:rPr lang="en-US" sz="1800" dirty="0" err="1"/>
              <a:t>tahun</a:t>
            </a:r>
            <a:r>
              <a:rPr lang="en-US" sz="1800" dirty="0"/>
              <a:t> 2025 </a:t>
            </a:r>
            <a:r>
              <a:rPr lang="en-US" sz="1800" dirty="0" err="1"/>
              <a:t>setakat</a:t>
            </a:r>
            <a:r>
              <a:rPr lang="en-US" sz="1800" dirty="0"/>
              <a:t> </a:t>
            </a:r>
            <a:r>
              <a:rPr lang="en-US" sz="1800" dirty="0" err="1"/>
              <a:t>Julai</a:t>
            </a:r>
            <a:r>
              <a:rPr lang="en-US" sz="1800" dirty="0"/>
              <a:t>, Malaysia, China dan Indonesia </a:t>
            </a:r>
            <a:r>
              <a:rPr lang="en-US" sz="1800" dirty="0" err="1"/>
              <a:t>mencatatkan</a:t>
            </a:r>
            <a:r>
              <a:rPr lang="en-US" sz="1800" dirty="0"/>
              <a:t> </a:t>
            </a:r>
            <a:r>
              <a:rPr lang="en-US" sz="1800" dirty="0" err="1"/>
              <a:t>jumlah</a:t>
            </a:r>
            <a:r>
              <a:rPr lang="en-US" sz="1800" dirty="0"/>
              <a:t> </a:t>
            </a:r>
            <a:r>
              <a:rPr lang="en-US" sz="1800" dirty="0" err="1"/>
              <a:t>ketibaan</a:t>
            </a:r>
            <a:r>
              <a:rPr lang="en-US" sz="1800" dirty="0"/>
              <a:t> </a:t>
            </a:r>
            <a:r>
              <a:rPr lang="en-US" sz="1800" dirty="0" err="1"/>
              <a:t>pelancong</a:t>
            </a:r>
            <a:r>
              <a:rPr lang="en-US" sz="1800" dirty="0"/>
              <a:t> </a:t>
            </a:r>
            <a:r>
              <a:rPr lang="en-US" sz="1800" dirty="0" err="1"/>
              <a:t>tertinggi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"/>
          <p:cNvSpPr txBox="1"/>
          <p:nvPr/>
        </p:nvSpPr>
        <p:spPr>
          <a:xfrm>
            <a:off x="682853" y="9726574"/>
            <a:ext cx="86245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Pelancongan; dan Jabatan Imigresen dan Pendaftaran Kebangsaan,Kementerian Hal Ehwal Dalam Negeri.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6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1747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3</a:t>
            </a:r>
            <a:endParaRPr/>
          </a:p>
        </p:txBody>
      </p:sp>
      <p:sp>
        <p:nvSpPr>
          <p:cNvPr id="127" name="Google Shape;127;p6"/>
          <p:cNvSpPr txBox="1"/>
          <p:nvPr/>
        </p:nvSpPr>
        <p:spPr>
          <a:xfrm>
            <a:off x="17834863" y="9743947"/>
            <a:ext cx="15303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6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28" name="Google Shape;128;p6"/>
          <p:cNvGraphicFramePr/>
          <p:nvPr>
            <p:extLst>
              <p:ext uri="{D42A27DB-BD31-4B8C-83A1-F6EECF244321}">
                <p14:modId xmlns:p14="http://schemas.microsoft.com/office/powerpoint/2010/main" val="35787451"/>
              </p:ext>
            </p:extLst>
          </p:nvPr>
        </p:nvGraphicFramePr>
        <p:xfrm>
          <a:off x="2703931" y="1568298"/>
          <a:ext cx="12268200" cy="6927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756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Google Shape;133;p7"/>
          <p:cNvGraphicFramePr/>
          <p:nvPr>
            <p:extLst>
              <p:ext uri="{D42A27DB-BD31-4B8C-83A1-F6EECF244321}">
                <p14:modId xmlns:p14="http://schemas.microsoft.com/office/powerpoint/2010/main" val="3685749230"/>
              </p:ext>
            </p:extLst>
          </p:nvPr>
        </p:nvGraphicFramePr>
        <p:xfrm>
          <a:off x="597801" y="1708150"/>
          <a:ext cx="16921474" cy="7744196"/>
        </p:xfrm>
        <a:graphic>
          <a:graphicData uri="http://schemas.openxmlformats.org/drawingml/2006/table">
            <a:tbl>
              <a:tblPr firstRow="1" bandRow="1">
                <a:noFill/>
                <a:tableStyleId>{06E6E03F-8E33-4B7D-9DD9-4E6A13FB2074}</a:tableStyleId>
              </a:tblPr>
              <a:tblGrid>
                <a:gridCol w="4627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3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3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3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3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48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770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Rantau </a:t>
                      </a:r>
                      <a:r>
                        <a:rPr lang="en-US" sz="2400" b="1" u="none" strike="noStrike" cap="none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Pasaran</a:t>
                      </a:r>
                      <a:endParaRPr sz="2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835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6128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Jumlah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Pelancong</a:t>
                      </a: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6128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Jumlah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Pelancong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2025</a:t>
                      </a:r>
                      <a:endParaRPr sz="24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6128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Penambahan Jumlah</a:t>
                      </a:r>
                      <a:endParaRPr sz="24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Pelancong</a:t>
                      </a:r>
                      <a:endParaRPr sz="24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6128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Peratus</a:t>
                      </a:r>
                      <a:endParaRPr sz="24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Peningkatan (%)</a:t>
                      </a:r>
                      <a:endParaRPr sz="24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6128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100">
                <a:tc>
                  <a:txBody>
                    <a:bodyPr/>
                    <a:lstStyle/>
                    <a:p>
                      <a:pPr marL="679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ASEAN</a:t>
                      </a:r>
                    </a:p>
                  </a:txBody>
                  <a:tcPr marL="0" marR="0" marT="3219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6128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79,050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85,424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6,374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8.1%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225">
                <a:tc>
                  <a:txBody>
                    <a:bodyPr/>
                    <a:lstStyle/>
                    <a:p>
                      <a:pPr marL="679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Timur </a:t>
                      </a:r>
                      <a:r>
                        <a:rPr lang="en-US" sz="2400" b="1" u="none" strike="noStrike" cap="none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Jauh</a:t>
                      </a:r>
                      <a:r>
                        <a:rPr lang="en-US" sz="24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(Far East)</a:t>
                      </a:r>
                      <a:endParaRPr sz="2400" b="1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911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6128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36,743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0DE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37,879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0DE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1,136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0DE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3.1%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0DE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475">
                <a:tc>
                  <a:txBody>
                    <a:bodyPr/>
                    <a:lstStyle/>
                    <a:p>
                      <a:pPr marL="679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Australia dan New Zealand</a:t>
                      </a:r>
                      <a:endParaRPr sz="2400" b="1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25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6128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4,625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5,619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994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21.5%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6475">
                <a:tc>
                  <a:txBody>
                    <a:bodyPr/>
                    <a:lstStyle/>
                    <a:p>
                      <a:pPr marL="639445" marR="554355" lvl="0" indent="-571500" algn="l" rtl="0">
                        <a:lnSpc>
                          <a:spcPct val="115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Europa</a:t>
                      </a:r>
                      <a:endParaRPr sz="2400" b="1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71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6128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12,870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0DE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13,579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0DE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709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0DE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5.5%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0DE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9300">
                <a:tc>
                  <a:txBody>
                    <a:bodyPr/>
                    <a:lstStyle/>
                    <a:p>
                      <a:pPr marL="679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Amerika dan </a:t>
                      </a:r>
                      <a:r>
                        <a:rPr lang="en-US" sz="2400" b="1" u="none" strike="noStrike" cap="none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Kanada</a:t>
                      </a:r>
                      <a:endParaRPr sz="2400" b="1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400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6128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4,975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6,062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1,087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21.8%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325">
                <a:tc>
                  <a:txBody>
                    <a:bodyPr/>
                    <a:lstStyle/>
                    <a:p>
                      <a:pPr marL="679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Asia Tengah dan Barat</a:t>
                      </a:r>
                      <a:endParaRPr sz="2400" b="1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4350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6128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5,610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0DE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7,363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0DE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1,753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0DE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31.2%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0DE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06475">
                <a:tc>
                  <a:txBody>
                    <a:bodyPr/>
                    <a:lstStyle/>
                    <a:p>
                      <a:pPr marL="679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Lain-lain Rantau</a:t>
                      </a:r>
                      <a:endParaRPr sz="2400" b="1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2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6128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2,340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1,970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-370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-15.8%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3D59B">
                        <a:alpha val="7058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4" name="Google Shape;134;p7"/>
          <p:cNvSpPr/>
          <p:nvPr/>
        </p:nvSpPr>
        <p:spPr>
          <a:xfrm>
            <a:off x="0" y="614172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7"/>
          <p:cNvSpPr txBox="1"/>
          <p:nvPr/>
        </p:nvSpPr>
        <p:spPr>
          <a:xfrm>
            <a:off x="-192338" y="647713"/>
            <a:ext cx="18501751" cy="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Jumlah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Ketibaan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Mengikut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Rantau dan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Pasaran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bagi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Bulan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Januari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Julai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2024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Berbanding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Tahun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2025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7"/>
          <p:cNvSpPr txBox="1"/>
          <p:nvPr/>
        </p:nvSpPr>
        <p:spPr>
          <a:xfrm>
            <a:off x="682853" y="9818014"/>
            <a:ext cx="1302766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Pelancongan; dan Jabatan Imigresen dan Pendaftaran Kebangsaan,Kementerian Hal Ehwal Dalam Negeri.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/>
          <p:nvPr/>
        </p:nvSpPr>
        <p:spPr>
          <a:xfrm>
            <a:off x="17611470" y="9743947"/>
            <a:ext cx="15303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7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7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JADUAL 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4269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/>
          <p:nvPr/>
        </p:nvSpPr>
        <p:spPr>
          <a:xfrm>
            <a:off x="0" y="614172"/>
            <a:ext cx="18288000" cy="523240"/>
          </a:xfrm>
          <a:custGeom>
            <a:avLst/>
            <a:gdLst/>
            <a:ahLst/>
            <a:cxnLst/>
            <a:rect l="l" t="t" r="r" b="b"/>
            <a:pathLst>
              <a:path w="18288000" h="523240" extrusionOk="0">
                <a:moveTo>
                  <a:pt x="18288000" y="0"/>
                </a:moveTo>
                <a:lnTo>
                  <a:pt x="0" y="0"/>
                </a:lnTo>
                <a:lnTo>
                  <a:pt x="0" y="522731"/>
                </a:lnTo>
                <a:lnTo>
                  <a:pt x="18288000" y="522731"/>
                </a:lnTo>
                <a:lnTo>
                  <a:pt x="18288000" y="0"/>
                </a:lnTo>
                <a:close/>
              </a:path>
            </a:pathLst>
          </a:custGeom>
          <a:solidFill>
            <a:srgbClr val="BEBEB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8"/>
          <p:cNvSpPr txBox="1"/>
          <p:nvPr/>
        </p:nvSpPr>
        <p:spPr>
          <a:xfrm>
            <a:off x="4342256" y="627379"/>
            <a:ext cx="12718523" cy="44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Ketibaan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Pelancong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Mengikut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Rantau dan 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Pasaran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, 2025 (Jan-</a:t>
            </a:r>
            <a:r>
              <a:rPr lang="en-US" sz="2800" b="1" dirty="0" err="1">
                <a:latin typeface="Arial"/>
                <a:ea typeface="Arial"/>
                <a:cs typeface="Arial"/>
                <a:sym typeface="Arial"/>
              </a:rPr>
              <a:t>Julai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)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8"/>
          <p:cNvSpPr txBox="1"/>
          <p:nvPr/>
        </p:nvSpPr>
        <p:spPr>
          <a:xfrm>
            <a:off x="835253" y="9970414"/>
            <a:ext cx="1302766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Sumber: Jabatan Kemajuan Pelancongan, Kementerian Sumber-Sumber Utama dan Pelancongan; dan Jabatan Imigresen dan Pendaftaran Kebangsaan,Kementerian Hal Ehwal Dalam Negeri.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8"/>
          <p:cNvSpPr txBox="1"/>
          <p:nvPr/>
        </p:nvSpPr>
        <p:spPr>
          <a:xfrm>
            <a:off x="17611470" y="9743947"/>
            <a:ext cx="15303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8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>
            <a:off x="0" y="32003"/>
            <a:ext cx="3298190" cy="547370"/>
          </a:xfrm>
          <a:custGeom>
            <a:avLst/>
            <a:gdLst/>
            <a:ahLst/>
            <a:cxnLst/>
            <a:rect l="l" t="t" r="r" b="b"/>
            <a:pathLst>
              <a:path w="3298190" h="547370" extrusionOk="0">
                <a:moveTo>
                  <a:pt x="3297936" y="0"/>
                </a:moveTo>
                <a:lnTo>
                  <a:pt x="0" y="0"/>
                </a:lnTo>
                <a:lnTo>
                  <a:pt x="0" y="547116"/>
                </a:lnTo>
                <a:lnTo>
                  <a:pt x="3297936" y="547116"/>
                </a:lnTo>
                <a:lnTo>
                  <a:pt x="329793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769721" y="70865"/>
            <a:ext cx="17589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1747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RAJAH 4</a:t>
            </a:r>
            <a:endParaRPr/>
          </a:p>
        </p:txBody>
      </p:sp>
      <p:graphicFrame>
        <p:nvGraphicFramePr>
          <p:cNvPr id="151" name="Google Shape;151;p8"/>
          <p:cNvGraphicFramePr/>
          <p:nvPr>
            <p:extLst>
              <p:ext uri="{D42A27DB-BD31-4B8C-83A1-F6EECF244321}">
                <p14:modId xmlns:p14="http://schemas.microsoft.com/office/powerpoint/2010/main" val="3041655336"/>
              </p:ext>
            </p:extLst>
          </p:nvPr>
        </p:nvGraphicFramePr>
        <p:xfrm>
          <a:off x="3298190" y="2192151"/>
          <a:ext cx="11395364" cy="7220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Google Shape;150;p8">
            <a:extLst>
              <a:ext uri="{FF2B5EF4-FFF2-40B4-BE49-F238E27FC236}">
                <a16:creationId xmlns:a16="http://schemas.microsoft.com/office/drawing/2014/main" id="{3540AFB0-4B57-4CF5-885E-B0DF8390179B}"/>
              </a:ext>
            </a:extLst>
          </p:cNvPr>
          <p:cNvSpPr txBox="1"/>
          <p:nvPr/>
        </p:nvSpPr>
        <p:spPr>
          <a:xfrm>
            <a:off x="8615535" y="5665018"/>
            <a:ext cx="1549400" cy="843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412881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CE6E349D7116498723393B56F86F82" ma:contentTypeVersion="3" ma:contentTypeDescription="Create a new document." ma:contentTypeScope="" ma:versionID="ef044529309f2b7b34e78dd42575a75d">
  <xsd:schema xmlns:xsd="http://www.w3.org/2001/XMLSchema" xmlns:xs="http://www.w3.org/2001/XMLSchema" xmlns:p="http://schemas.microsoft.com/office/2006/metadata/properties" xmlns:ns1="http://schemas.microsoft.com/sharepoint/v3" xmlns:ns2="2cf10e32-4f10-471b-9dc0-273480a17fce" targetNamespace="http://schemas.microsoft.com/office/2006/metadata/properties" ma:root="true" ma:fieldsID="0f0c8ae39b66d8cf9e1d144fa770ffdb" ns1:_="" ns2:_="">
    <xsd:import namespace="http://schemas.microsoft.com/sharepoint/v3"/>
    <xsd:import namespace="2cf10e32-4f10-471b-9dc0-273480a17fc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f10e32-4f10-471b-9dc0-273480a17fce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BA6B41C-4AE4-4596-9621-53E3AD1D5063}"/>
</file>

<file path=customXml/itemProps2.xml><?xml version="1.0" encoding="utf-8"?>
<ds:datastoreItem xmlns:ds="http://schemas.openxmlformats.org/officeDocument/2006/customXml" ds:itemID="{ADEF3625-8035-4848-A4F8-8C3769507EAF}"/>
</file>

<file path=customXml/itemProps3.xml><?xml version="1.0" encoding="utf-8"?>
<ds:datastoreItem xmlns:ds="http://schemas.openxmlformats.org/officeDocument/2006/customXml" ds:itemID="{2018A52D-AE0A-4434-BD99-242DF51D2ABB}"/>
</file>

<file path=customXml/itemProps4.xml><?xml version="1.0" encoding="utf-8"?>
<ds:datastoreItem xmlns:ds="http://schemas.openxmlformats.org/officeDocument/2006/customXml" ds:itemID="{A3C23A96-71E9-4C92-913B-A1616596EA2F}"/>
</file>

<file path=docProps/app.xml><?xml version="1.0" encoding="utf-8"?>
<Properties xmlns="http://schemas.openxmlformats.org/officeDocument/2006/extended-properties" xmlns:vt="http://schemas.openxmlformats.org/officeDocument/2006/docPropsVTypes">
  <TotalTime>7347</TotalTime>
  <Words>2800</Words>
  <Application>Microsoft Office PowerPoint</Application>
  <PresentationFormat>Custom</PresentationFormat>
  <Paragraphs>713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Times New Roman</vt:lpstr>
      <vt:lpstr>Office Theme</vt:lpstr>
      <vt:lpstr>PowerPoint Presentation</vt:lpstr>
      <vt:lpstr>JADUAL 1</vt:lpstr>
      <vt:lpstr>RAJAH 1</vt:lpstr>
      <vt:lpstr>RAJAH 1 – </vt:lpstr>
      <vt:lpstr>RAJAH 2</vt:lpstr>
      <vt:lpstr>JADUAL 2</vt:lpstr>
      <vt:lpstr>RAJAH 3</vt:lpstr>
      <vt:lpstr>JADUAL 3</vt:lpstr>
      <vt:lpstr>RAJAH 4</vt:lpstr>
      <vt:lpstr>RAJAH 5</vt:lpstr>
      <vt:lpstr>JADUAL 4</vt:lpstr>
      <vt:lpstr>RAJAH 6</vt:lpstr>
      <vt:lpstr>RAJAH 7</vt:lpstr>
      <vt:lpstr>JADUAL 5</vt:lpstr>
      <vt:lpstr>RAJAH 8</vt:lpstr>
      <vt:lpstr>RAJAH 9</vt:lpstr>
      <vt:lpstr>RAJAH 10</vt:lpstr>
      <vt:lpstr>PowerPoint Presentation</vt:lpstr>
      <vt:lpstr>RAJAH 12</vt:lpstr>
      <vt:lpstr>JADUAL 6</vt:lpstr>
      <vt:lpstr>RAJAH 13</vt:lpstr>
      <vt:lpstr>RAJAH 14</vt:lpstr>
      <vt:lpstr>RAJAH 15</vt:lpstr>
      <vt:lpstr>RAJAH 16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Nurun Nazihah @ 'Aziah binti Abd. Latif</dc:creator>
  <cp:lastModifiedBy>Mohammad Amirul Fahizzadlme bin Kasman</cp:lastModifiedBy>
  <cp:revision>158</cp:revision>
  <dcterms:created xsi:type="dcterms:W3CDTF">2025-02-10T03:28:18Z</dcterms:created>
  <dcterms:modified xsi:type="dcterms:W3CDTF">2025-09-15T02:42:18Z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2024-02-27T00:00:00Z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2025-02-10T00:00:00Z</vt:filetime>
  </property>
  <property fmtid="{D5CDD505-2E9C-101B-9397-08002B2CF9AE}" pid="5" name="Producer">
    <vt:lpwstr>Microsoft® PowerPoint® 2019</vt:lpwstr>
  </property>
  <property fmtid="{D5CDD505-2E9C-101B-9397-08002B2CF9AE}" pid="6" name="ContentTypeId">
    <vt:lpwstr>0x010100DACE6E349D7116498723393B56F86F82</vt:lpwstr>
  </property>
</Properties>
</file>